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Sheet20.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chart>
    <c:title>
      <c:tx>
        <c:rich>
          <a:bodyPr/>
          <a:lstStyle/>
          <a:p>
            <a:r>
              <a:rPr sz="1200"/>
              <a:t>Registered (excl. share purchases) vs disbursed FDI, cumulative YTD (USD bn)</a:t>
            </a:r>
          </a:p>
        </c:rich>
      </c:tx>
      <c:layout/>
      <c:overlay val="0"/>
    </c:title>
    <c:autoTitleDeleted val="0"/>
    <c:plotArea>
      <c:lineChart>
        <c:grouping val="standard"/>
        <c:varyColors val="0"/>
        <c:ser>
          <c:idx val="0"/>
          <c:order val="0"/>
          <c:tx>
            <c:strRef>
              <c:f>Sheet1!$B$1</c:f>
              <c:strCache>
                <c:ptCount val="1"/>
                <c:pt idx="0">
                  <c:v>Registered (excl. shares)</c:v>
                </c:pt>
              </c:strCache>
            </c:strRef>
          </c:tx>
          <c:spPr>
            <a:ln w="19050">
              <a:solidFill>
                <a:srgbClr val="8E0100"/>
              </a:solidFill>
            </a:ln>
          </c:spPr>
          <c:marker>
            <c:symbol val="none"/>
          </c:marker>
          <c:cat>
            <c:strRef>
              <c:f>Sheet1!$A$2:$A$37</c:f>
              <c:strCache>
                <c:ptCount val="36"/>
                <c:pt idx="0">
                  <c:v>Aug 23</c:v>
                </c:pt>
                <c:pt idx="1">
                  <c:v>Sep 23</c:v>
                </c:pt>
                <c:pt idx="2">
                  <c:v>Oct 23</c:v>
                </c:pt>
                <c:pt idx="3">
                  <c:v>Nov 23</c:v>
                </c:pt>
                <c:pt idx="4">
                  <c:v>Dec 23</c:v>
                </c:pt>
                <c:pt idx="5">
                  <c:v>Jan 24</c:v>
                </c:pt>
                <c:pt idx="6">
                  <c:v>Feb 24</c:v>
                </c:pt>
                <c:pt idx="7">
                  <c:v>Mar 24</c:v>
                </c:pt>
                <c:pt idx="8">
                  <c:v>Apr 24</c:v>
                </c:pt>
                <c:pt idx="9">
                  <c:v>May 24</c:v>
                </c:pt>
                <c:pt idx="10">
                  <c:v>Jun 24</c:v>
                </c:pt>
                <c:pt idx="11">
                  <c:v>Jul 24</c:v>
                </c:pt>
                <c:pt idx="12">
                  <c:v>Aug 24</c:v>
                </c:pt>
                <c:pt idx="13">
                  <c:v>Sep 24</c:v>
                </c:pt>
                <c:pt idx="14">
                  <c:v>Oct 24</c:v>
                </c:pt>
                <c:pt idx="15">
                  <c:v>Nov 24</c:v>
                </c:pt>
                <c:pt idx="16">
                  <c:v>Dec 24</c:v>
                </c:pt>
                <c:pt idx="17">
                  <c:v>Jan 25</c:v>
                </c:pt>
                <c:pt idx="18">
                  <c:v>Feb 25</c:v>
                </c:pt>
                <c:pt idx="19">
                  <c:v>Mar 25</c:v>
                </c:pt>
                <c:pt idx="20">
                  <c:v>Apr 25</c:v>
                </c:pt>
                <c:pt idx="21">
                  <c:v>May 25</c:v>
                </c:pt>
                <c:pt idx="22">
                  <c:v>Jun 25</c:v>
                </c:pt>
                <c:pt idx="23">
                  <c:v>Jul 25</c:v>
                </c:pt>
                <c:pt idx="24">
                  <c:v>Aug 25</c:v>
                </c:pt>
                <c:pt idx="25">
                  <c:v>Sep 25</c:v>
                </c:pt>
                <c:pt idx="26">
                  <c:v>Oct 25</c:v>
                </c:pt>
                <c:pt idx="27">
                  <c:v>Nov 25</c:v>
                </c:pt>
                <c:pt idx="28">
                  <c:v>Dec 25</c:v>
                </c:pt>
                <c:pt idx="29">
                  <c:v>Jan 26</c:v>
                </c:pt>
                <c:pt idx="30">
                  <c:v>Feb 26</c:v>
                </c:pt>
                <c:pt idx="31">
                  <c:v>Mar 26</c:v>
                </c:pt>
                <c:pt idx="32">
                  <c:v>Apr 26</c:v>
                </c:pt>
                <c:pt idx="33">
                  <c:v>May 26</c:v>
                </c:pt>
                <c:pt idx="34">
                  <c:v>Jun 26</c:v>
                </c:pt>
                <c:pt idx="35">
                  <c:v>Jul 26</c:v>
                </c:pt>
              </c:strCache>
            </c:strRef>
          </c:cat>
          <c:val>
            <c:numRef>
              <c:f>Sheet1!$B$2:$B$37</c:f>
              <c:numCache>
                <c:formatCode>General</c:formatCode>
                <c:ptCount val="36"/>
                <c:pt idx="12">
                  <c:v>17.71</c:v>
                </c:pt>
                <c:pt idx="13">
                  <c:v>21.19</c:v>
                </c:pt>
                <c:pt idx="14">
                  <c:v>27.26</c:v>
                </c:pt>
                <c:pt idx="15">
                  <c:v>27.32</c:v>
                </c:pt>
                <c:pt idx="16">
                  <c:v>33.7</c:v>
                </c:pt>
                <c:pt idx="17">
                  <c:v>4.02</c:v>
                </c:pt>
                <c:pt idx="18">
                  <c:v>9.49</c:v>
                </c:pt>
                <c:pt idx="19">
                  <c:v>9.49</c:v>
                </c:pt>
                <c:pt idx="21">
                  <c:v>15.54</c:v>
                </c:pt>
                <c:pt idx="22">
                  <c:v>18.24</c:v>
                </c:pt>
                <c:pt idx="23">
                  <c:v>21.27</c:v>
                </c:pt>
                <c:pt idx="24">
                  <c:v>21.68</c:v>
                </c:pt>
                <c:pt idx="25">
                  <c:v>23.71</c:v>
                </c:pt>
                <c:pt idx="26">
                  <c:v>26.14</c:v>
                </c:pt>
                <c:pt idx="27">
                  <c:v>27.58</c:v>
                </c:pt>
                <c:pt idx="28">
                  <c:v>31.39</c:v>
                </c:pt>
                <c:pt idx="29">
                  <c:v>2.58</c:v>
                </c:pt>
                <c:pt idx="30">
                  <c:v>5.53</c:v>
                </c:pt>
                <c:pt idx="31">
                  <c:v>12.53</c:v>
                </c:pt>
                <c:pt idx="32">
                  <c:v>15.28</c:v>
                </c:pt>
                <c:pt idx="34">
                  <c:v>28.43</c:v>
                </c:pt>
                <c:pt idx="35">
                  <c:v>31.45</c:v>
                </c:pt>
              </c:numCache>
            </c:numRef>
          </c:val>
          <c:smooth val="0"/>
        </c:ser>
        <c:ser>
          <c:idx val="1"/>
          <c:order val="1"/>
          <c:tx>
            <c:strRef>
              <c:f>Sheet1!$C$1</c:f>
              <c:strCache>
                <c:ptCount val="1"/>
                <c:pt idx="0">
                  <c:v>Disbursed</c:v>
                </c:pt>
              </c:strCache>
            </c:strRef>
          </c:tx>
          <c:spPr>
            <a:ln w="19050">
              <a:solidFill>
                <a:srgbClr val="595959"/>
              </a:solidFill>
              <a:prstDash val="dash"/>
            </a:ln>
          </c:spPr>
          <c:marker>
            <c:symbol val="none"/>
          </c:marker>
          <c:cat>
            <c:strRef>
              <c:f>Sheet1!$A$2:$A$37</c:f>
              <c:strCache>
                <c:ptCount val="36"/>
                <c:pt idx="0">
                  <c:v>Aug 23</c:v>
                </c:pt>
                <c:pt idx="1">
                  <c:v>Sep 23</c:v>
                </c:pt>
                <c:pt idx="2">
                  <c:v>Oct 23</c:v>
                </c:pt>
                <c:pt idx="3">
                  <c:v>Nov 23</c:v>
                </c:pt>
                <c:pt idx="4">
                  <c:v>Dec 23</c:v>
                </c:pt>
                <c:pt idx="5">
                  <c:v>Jan 24</c:v>
                </c:pt>
                <c:pt idx="6">
                  <c:v>Feb 24</c:v>
                </c:pt>
                <c:pt idx="7">
                  <c:v>Mar 24</c:v>
                </c:pt>
                <c:pt idx="8">
                  <c:v>Apr 24</c:v>
                </c:pt>
                <c:pt idx="9">
                  <c:v>May 24</c:v>
                </c:pt>
                <c:pt idx="10">
                  <c:v>Jun 24</c:v>
                </c:pt>
                <c:pt idx="11">
                  <c:v>Jul 24</c:v>
                </c:pt>
                <c:pt idx="12">
                  <c:v>Aug 24</c:v>
                </c:pt>
                <c:pt idx="13">
                  <c:v>Sep 24</c:v>
                </c:pt>
                <c:pt idx="14">
                  <c:v>Oct 24</c:v>
                </c:pt>
                <c:pt idx="15">
                  <c:v>Nov 24</c:v>
                </c:pt>
                <c:pt idx="16">
                  <c:v>Dec 24</c:v>
                </c:pt>
                <c:pt idx="17">
                  <c:v>Jan 25</c:v>
                </c:pt>
                <c:pt idx="18">
                  <c:v>Feb 25</c:v>
                </c:pt>
                <c:pt idx="19">
                  <c:v>Mar 25</c:v>
                </c:pt>
                <c:pt idx="20">
                  <c:v>Apr 25</c:v>
                </c:pt>
                <c:pt idx="21">
                  <c:v>May 25</c:v>
                </c:pt>
                <c:pt idx="22">
                  <c:v>Jun 25</c:v>
                </c:pt>
                <c:pt idx="23">
                  <c:v>Jul 25</c:v>
                </c:pt>
                <c:pt idx="24">
                  <c:v>Aug 25</c:v>
                </c:pt>
                <c:pt idx="25">
                  <c:v>Sep 25</c:v>
                </c:pt>
                <c:pt idx="26">
                  <c:v>Oct 25</c:v>
                </c:pt>
                <c:pt idx="27">
                  <c:v>Nov 25</c:v>
                </c:pt>
                <c:pt idx="28">
                  <c:v>Dec 25</c:v>
                </c:pt>
                <c:pt idx="29">
                  <c:v>Jan 26</c:v>
                </c:pt>
                <c:pt idx="30">
                  <c:v>Feb 26</c:v>
                </c:pt>
                <c:pt idx="31">
                  <c:v>Mar 26</c:v>
                </c:pt>
                <c:pt idx="32">
                  <c:v>Apr 26</c:v>
                </c:pt>
                <c:pt idx="33">
                  <c:v>May 26</c:v>
                </c:pt>
                <c:pt idx="34">
                  <c:v>Jun 26</c:v>
                </c:pt>
                <c:pt idx="35">
                  <c:v>Jul 26</c:v>
                </c:pt>
              </c:strCache>
            </c:strRef>
          </c:cat>
          <c:val>
            <c:numRef>
              <c:f>Sheet1!$C$2:$C$37</c:f>
              <c:numCache>
                <c:formatCode>General</c:formatCode>
                <c:ptCount val="36"/>
                <c:pt idx="0">
                  <c:v>13.1</c:v>
                </c:pt>
                <c:pt idx="1">
                  <c:v>15.91</c:v>
                </c:pt>
                <c:pt idx="2">
                  <c:v>18.0</c:v>
                </c:pt>
                <c:pt idx="3">
                  <c:v>20.25</c:v>
                </c:pt>
                <c:pt idx="4">
                  <c:v>23.18</c:v>
                </c:pt>
                <c:pt idx="5">
                  <c:v>1.48</c:v>
                </c:pt>
                <c:pt idx="6">
                  <c:v>2.8</c:v>
                </c:pt>
                <c:pt idx="7">
                  <c:v>4.6</c:v>
                </c:pt>
                <c:pt idx="8">
                  <c:v>6.28</c:v>
                </c:pt>
                <c:pt idx="9">
                  <c:v>8.25</c:v>
                </c:pt>
                <c:pt idx="10">
                  <c:v>10.84</c:v>
                </c:pt>
                <c:pt idx="11">
                  <c:v>12.55</c:v>
                </c:pt>
                <c:pt idx="12">
                  <c:v>14.15</c:v>
                </c:pt>
                <c:pt idx="13">
                  <c:v>17.3</c:v>
                </c:pt>
                <c:pt idx="14">
                  <c:v>19.58</c:v>
                </c:pt>
                <c:pt idx="15">
                  <c:v>21.68</c:v>
                </c:pt>
                <c:pt idx="16">
                  <c:v>25.35</c:v>
                </c:pt>
                <c:pt idx="17">
                  <c:v>1.51</c:v>
                </c:pt>
                <c:pt idx="18">
                  <c:v>2.95</c:v>
                </c:pt>
                <c:pt idx="19">
                  <c:v>4.96</c:v>
                </c:pt>
                <c:pt idx="20">
                  <c:v>6.74</c:v>
                </c:pt>
                <c:pt idx="21">
                  <c:v>8.9</c:v>
                </c:pt>
                <c:pt idx="22">
                  <c:v>11.72</c:v>
                </c:pt>
                <c:pt idx="23">
                  <c:v>13.6</c:v>
                </c:pt>
                <c:pt idx="24">
                  <c:v>15.4</c:v>
                </c:pt>
                <c:pt idx="25">
                  <c:v>18.8</c:v>
                </c:pt>
                <c:pt idx="26">
                  <c:v>21.3</c:v>
                </c:pt>
                <c:pt idx="27">
                  <c:v>23.6</c:v>
                </c:pt>
                <c:pt idx="28">
                  <c:v>27.62</c:v>
                </c:pt>
                <c:pt idx="29">
                  <c:v>1.68</c:v>
                </c:pt>
                <c:pt idx="30">
                  <c:v>3.21</c:v>
                </c:pt>
                <c:pt idx="31">
                  <c:v>5.41</c:v>
                </c:pt>
                <c:pt idx="32">
                  <c:v>7.4</c:v>
                </c:pt>
                <c:pt idx="33">
                  <c:v>9.75</c:v>
                </c:pt>
                <c:pt idx="34">
                  <c:v>13.03</c:v>
                </c:pt>
                <c:pt idx="35">
                  <c:v>15.2</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10.535406</c:v>
                </c:pt>
                <c:pt idx="1">
                  <c:v>15.963855</c:v>
                </c:pt>
                <c:pt idx="2">
                  <c:v>16.831683</c:v>
                </c:pt>
                <c:pt idx="3">
                  <c:v>15.204678</c:v>
                </c:pt>
                <c:pt idx="4">
                  <c:v>13.475177</c:v>
                </c:pt>
                <c:pt idx="5">
                  <c:v>-16.149068</c:v>
                </c:pt>
                <c:pt idx="6">
                  <c:v>-4.850746</c:v>
                </c:pt>
                <c:pt idx="7">
                  <c:v>-2.262443</c:v>
                </c:pt>
                <c:pt idx="8">
                  <c:v>-1.182432</c:v>
                </c:pt>
                <c:pt idx="9">
                  <c:v>-1.945525</c:v>
                </c:pt>
                <c:pt idx="10">
                  <c:v>0.501505</c:v>
                </c:pt>
                <c:pt idx="11">
                  <c:v>0.08643</c:v>
                </c:pt>
                <c:pt idx="12">
                  <c:v>2.34375</c:v>
                </c:pt>
                <c:pt idx="13">
                  <c:v>3.311688</c:v>
                </c:pt>
                <c:pt idx="14">
                  <c:v>1.694915</c:v>
                </c:pt>
                <c:pt idx="15">
                  <c:v>2.791878</c:v>
                </c:pt>
                <c:pt idx="16">
                  <c:v>3.482143</c:v>
                </c:pt>
                <c:pt idx="17">
                  <c:v>9.62963</c:v>
                </c:pt>
                <c:pt idx="18">
                  <c:v>9.803922</c:v>
                </c:pt>
                <c:pt idx="19">
                  <c:v>6.481481</c:v>
                </c:pt>
                <c:pt idx="20">
                  <c:v>7.350427</c:v>
                </c:pt>
                <c:pt idx="21">
                  <c:v>9.126984</c:v>
                </c:pt>
                <c:pt idx="22">
                  <c:v>8.183633</c:v>
                </c:pt>
                <c:pt idx="23">
                  <c:v>8.376511</c:v>
                </c:pt>
                <c:pt idx="24">
                  <c:v>8.015267</c:v>
                </c:pt>
                <c:pt idx="25">
                  <c:v>8.736644</c:v>
                </c:pt>
                <c:pt idx="26">
                  <c:v>8.777778</c:v>
                </c:pt>
                <c:pt idx="27">
                  <c:v>7.061728</c:v>
                </c:pt>
                <c:pt idx="28">
                  <c:v>9.361519</c:v>
                </c:pt>
                <c:pt idx="29">
                  <c:v>2.027027</c:v>
                </c:pt>
                <c:pt idx="30">
                  <c:v>5.357143</c:v>
                </c:pt>
                <c:pt idx="31">
                  <c:v>7.826087</c:v>
                </c:pt>
                <c:pt idx="32">
                  <c:v>7.324841</c:v>
                </c:pt>
                <c:pt idx="33">
                  <c:v>7.878788</c:v>
                </c:pt>
                <c:pt idx="34">
                  <c:v>8.118081</c:v>
                </c:pt>
                <c:pt idx="35">
                  <c:v>8.366534</c:v>
                </c:pt>
                <c:pt idx="36">
                  <c:v>8.833922</c:v>
                </c:pt>
                <c:pt idx="37">
                  <c:v>8.67052</c:v>
                </c:pt>
                <c:pt idx="38">
                  <c:v>8.784474</c:v>
                </c:pt>
                <c:pt idx="39">
                  <c:v>8.856089</c:v>
                </c:pt>
                <c:pt idx="40">
                  <c:v>8.954635</c:v>
                </c:pt>
                <c:pt idx="41">
                  <c:v>11.258278</c:v>
                </c:pt>
                <c:pt idx="42">
                  <c:v>8.813559</c:v>
                </c:pt>
                <c:pt idx="43">
                  <c:v>9.072581</c:v>
                </c:pt>
                <c:pt idx="44">
                  <c:v>9.792285</c:v>
                </c:pt>
                <c:pt idx="45">
                  <c:v>9.550562</c:v>
                </c:pt>
                <c:pt idx="46">
                  <c:v>11.177474</c:v>
                </c:pt>
                <c:pt idx="47">
                  <c:v>11.764706</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11.764706</c:v>
                </c:pt>
                <c:pt idx="48">
                  <c:v>11.135393142700195</c:v>
                </c:pt>
                <c:pt idx="49">
                  <c:v>10.892179489135742</c:v>
                </c:pt>
                <c:pt idx="50">
                  <c:v>10.82064151763916</c:v>
                </c:pt>
                <c:pt idx="51">
                  <c:v>10.663844108581543</c:v>
                </c:pt>
                <c:pt idx="52">
                  <c:v>10.591917037963867</c:v>
                </c:pt>
                <c:pt idx="53">
                  <c:v>10.596081733703613</c:v>
                </c:pt>
                <c:pt idx="54">
                  <c:v>10.594644546508789</c:v>
                </c:pt>
                <c:pt idx="55">
                  <c:v>10.543920516967773</c:v>
                </c:pt>
                <c:pt idx="56">
                  <c:v>10.599102973937988</c:v>
                </c:pt>
                <c:pt idx="57">
                  <c:v>10.638505935668945</c:v>
                </c:pt>
                <c:pt idx="58">
                  <c:v>10.64065933227539</c:v>
                </c:pt>
                <c:pt idx="59">
                  <c:v>10.638179779052734</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8.890165328979492</c:v>
                </c:pt>
                <c:pt idx="49">
                  <c:v>8.333995819091797</c:v>
                </c:pt>
                <c:pt idx="50">
                  <c:v>7.730895519256592</c:v>
                </c:pt>
                <c:pt idx="51">
                  <c:v>7.141095161437988</c:v>
                </c:pt>
                <c:pt idx="52">
                  <c:v>6.46022891998291</c:v>
                </c:pt>
                <c:pt idx="53">
                  <c:v>5.888859748840332</c:v>
                </c:pt>
                <c:pt idx="54">
                  <c:v>5.638221740722656</c:v>
                </c:pt>
                <c:pt idx="55">
                  <c:v>5.598946571350098</c:v>
                </c:pt>
                <c:pt idx="56">
                  <c:v>5.553094387054443</c:v>
                </c:pt>
                <c:pt idx="57">
                  <c:v>5.539739608764648</c:v>
                </c:pt>
                <c:pt idx="58">
                  <c:v>5.255946636199951</c:v>
                </c:pt>
                <c:pt idx="59">
                  <c:v>5.141857147216797</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13.286785125732422</c:v>
                </c:pt>
                <c:pt idx="49">
                  <c:v>13.564156532287598</c:v>
                </c:pt>
                <c:pt idx="50">
                  <c:v>13.747804641723633</c:v>
                </c:pt>
                <c:pt idx="51">
                  <c:v>13.970884323120117</c:v>
                </c:pt>
                <c:pt idx="52">
                  <c:v>14.534780502319336</c:v>
                </c:pt>
                <c:pt idx="53">
                  <c:v>15.124048233032227</c:v>
                </c:pt>
                <c:pt idx="54">
                  <c:v>15.036161422729492</c:v>
                </c:pt>
                <c:pt idx="55">
                  <c:v>15.207724571228027</c:v>
                </c:pt>
                <c:pt idx="56">
                  <c:v>15.569647789001465</c:v>
                </c:pt>
                <c:pt idx="57">
                  <c:v>15.737740516662598</c:v>
                </c:pt>
                <c:pt idx="58">
                  <c:v>15.934368133544922</c:v>
                </c:pt>
                <c:pt idx="59">
                  <c:v>16.283958435058594</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14.281741</c:v>
                </c:pt>
                <c:pt idx="1">
                  <c:v>13.419967</c:v>
                </c:pt>
                <c:pt idx="2">
                  <c:v>12.773247</c:v>
                </c:pt>
                <c:pt idx="3">
                  <c:v>10.727419</c:v>
                </c:pt>
                <c:pt idx="4">
                  <c:v>8.392792</c:v>
                </c:pt>
                <c:pt idx="5">
                  <c:v>-21.765705</c:v>
                </c:pt>
                <c:pt idx="6">
                  <c:v>-15.575415</c:v>
                </c:pt>
                <c:pt idx="7">
                  <c:v>-14.721682</c:v>
                </c:pt>
                <c:pt idx="8">
                  <c:v>-16.78893</c:v>
                </c:pt>
                <c:pt idx="9">
                  <c:v>-17.007471</c:v>
                </c:pt>
                <c:pt idx="10">
                  <c:v>-17.280346</c:v>
                </c:pt>
                <c:pt idx="11">
                  <c:v>-16.470206</c:v>
                </c:pt>
                <c:pt idx="12">
                  <c:v>-15.100998</c:v>
                </c:pt>
                <c:pt idx="13">
                  <c:v>-13.508893</c:v>
                </c:pt>
                <c:pt idx="14">
                  <c:v>-11.729353</c:v>
                </c:pt>
                <c:pt idx="15">
                  <c:v>-10.367418</c:v>
                </c:pt>
                <c:pt idx="16">
                  <c:v>-8.989736</c:v>
                </c:pt>
                <c:pt idx="17">
                  <c:v>34.114583</c:v>
                </c:pt>
                <c:pt idx="18">
                  <c:v>17.087924</c:v>
                </c:pt>
                <c:pt idx="19">
                  <c:v>14.301032</c:v>
                </c:pt>
                <c:pt idx="20">
                  <c:v>15.47786</c:v>
                </c:pt>
                <c:pt idx="21">
                  <c:v>16.868041</c:v>
                </c:pt>
                <c:pt idx="22">
                  <c:v>16.641611</c:v>
                </c:pt>
                <c:pt idx="23">
                  <c:v>17.967665</c:v>
                </c:pt>
                <c:pt idx="24">
                  <c:v>17.562467</c:v>
                </c:pt>
                <c:pt idx="25">
                  <c:v>16.838387</c:v>
                </c:pt>
                <c:pt idx="26">
                  <c:v>16.505181</c:v>
                </c:pt>
                <c:pt idx="27">
                  <c:v>15.901512</c:v>
                </c:pt>
                <c:pt idx="28">
                  <c:v>16.188054</c:v>
                </c:pt>
                <c:pt idx="29">
                  <c:v>-2.459547</c:v>
                </c:pt>
                <c:pt idx="30">
                  <c:v>15.867159</c:v>
                </c:pt>
                <c:pt idx="31">
                  <c:v>16.885553</c:v>
                </c:pt>
                <c:pt idx="32">
                  <c:v>18.461005</c:v>
                </c:pt>
                <c:pt idx="33">
                  <c:v>18.649909</c:v>
                </c:pt>
                <c:pt idx="34">
                  <c:v>18.94088</c:v>
                </c:pt>
                <c:pt idx="35">
                  <c:v>18.800923</c:v>
                </c:pt>
                <c:pt idx="36">
                  <c:v>18.632909</c:v>
                </c:pt>
                <c:pt idx="37">
                  <c:v>16.884426</c:v>
                </c:pt>
                <c:pt idx="38">
                  <c:v>16.941207</c:v>
                </c:pt>
                <c:pt idx="39">
                  <c:v>16.846847</c:v>
                </c:pt>
                <c:pt idx="40">
                  <c:v>17.844425</c:v>
                </c:pt>
                <c:pt idx="41">
                  <c:v>49.203716</c:v>
                </c:pt>
                <c:pt idx="42">
                  <c:v>25.907643</c:v>
                </c:pt>
                <c:pt idx="43">
                  <c:v>26.585072</c:v>
                </c:pt>
                <c:pt idx="44">
                  <c:v>29.007689</c:v>
                </c:pt>
                <c:pt idx="45">
                  <c:v>30.018794</c:v>
                </c:pt>
                <c:pt idx="46">
                  <c:v>32.734982</c:v>
                </c:pt>
                <c:pt idx="47">
                  <c:v>34.152626</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34.152626</c:v>
                </c:pt>
                <c:pt idx="48">
                  <c:v>34.354576110839844</c:v>
                </c:pt>
                <c:pt idx="49">
                  <c:v>33.26454162597656</c:v>
                </c:pt>
                <c:pt idx="50">
                  <c:v>32.149940490722656</c:v>
                </c:pt>
                <c:pt idx="51">
                  <c:v>30.60470962524414</c:v>
                </c:pt>
                <c:pt idx="52">
                  <c:v>29.308910369873047</c:v>
                </c:pt>
                <c:pt idx="53">
                  <c:v>15.71377182006836</c:v>
                </c:pt>
                <c:pt idx="54">
                  <c:v>17.86831283569336</c:v>
                </c:pt>
                <c:pt idx="55">
                  <c:v>16.645689010620117</c:v>
                </c:pt>
                <c:pt idx="56">
                  <c:v>16.97234535217285</c:v>
                </c:pt>
                <c:pt idx="57">
                  <c:v>15.442512512207031</c:v>
                </c:pt>
                <c:pt idx="58">
                  <c:v>14.777862548828125</c:v>
                </c:pt>
                <c:pt idx="59">
                  <c:v>14.362661361694336</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30.835020065307617</c:v>
                </c:pt>
                <c:pt idx="49">
                  <c:v>26.372665405273438</c:v>
                </c:pt>
                <c:pt idx="50">
                  <c:v>23.507587432861328</c:v>
                </c:pt>
                <c:pt idx="51">
                  <c:v>18.550405502319336</c:v>
                </c:pt>
                <c:pt idx="52">
                  <c:v>12.562496185302734</c:v>
                </c:pt>
                <c:pt idx="53">
                  <c:v>-10.883033752441406</c:v>
                </c:pt>
                <c:pt idx="54">
                  <c:v>-8.85124397277832</c:v>
                </c:pt>
                <c:pt idx="55">
                  <c:v>-10.66455078125</c:v>
                </c:pt>
                <c:pt idx="56">
                  <c:v>-9.353693008422852</c:v>
                </c:pt>
                <c:pt idx="57">
                  <c:v>-8.39871597290039</c:v>
                </c:pt>
                <c:pt idx="58">
                  <c:v>-9.392951965332031</c:v>
                </c:pt>
                <c:pt idx="59">
                  <c:v>-8.298774719238281</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39.2944450378418</c:v>
                </c:pt>
                <c:pt idx="49">
                  <c:v>40.45301818847656</c:v>
                </c:pt>
                <c:pt idx="50">
                  <c:v>41.34457015991211</c:v>
                </c:pt>
                <c:pt idx="51">
                  <c:v>41.39253234863281</c:v>
                </c:pt>
                <c:pt idx="52">
                  <c:v>43.59257507324219</c:v>
                </c:pt>
                <c:pt idx="53">
                  <c:v>36.465782165527344</c:v>
                </c:pt>
                <c:pt idx="54">
                  <c:v>38.5821647644043</c:v>
                </c:pt>
                <c:pt idx="55">
                  <c:v>39.57225036621094</c:v>
                </c:pt>
                <c:pt idx="56">
                  <c:v>40.534690856933594</c:v>
                </c:pt>
                <c:pt idx="57">
                  <c:v>39.71890640258789</c:v>
                </c:pt>
                <c:pt idx="58">
                  <c:v>39.37254333496094</c:v>
                </c:pt>
                <c:pt idx="59">
                  <c:v>39.44598388671875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24840.0</c:v>
                </c:pt>
                <c:pt idx="1">
                  <c:v>24630.0</c:v>
                </c:pt>
                <c:pt idx="2">
                  <c:v>23610.0</c:v>
                </c:pt>
                <c:pt idx="3">
                  <c:v>23445.0</c:v>
                </c:pt>
                <c:pt idx="4">
                  <c:v>23740.0</c:v>
                </c:pt>
                <c:pt idx="5">
                  <c:v>23450.0</c:v>
                </c:pt>
                <c:pt idx="6">
                  <c:v>23420.0</c:v>
                </c:pt>
                <c:pt idx="7">
                  <c:v>23485.0</c:v>
                </c:pt>
                <c:pt idx="8">
                  <c:v>23574.0</c:v>
                </c:pt>
                <c:pt idx="9">
                  <c:v>23680.0</c:v>
                </c:pt>
                <c:pt idx="10">
                  <c:v>24060.0</c:v>
                </c:pt>
                <c:pt idx="11">
                  <c:v>24278.0</c:v>
                </c:pt>
                <c:pt idx="12">
                  <c:v>24558.0</c:v>
                </c:pt>
                <c:pt idx="13">
                  <c:v>24250.0</c:v>
                </c:pt>
                <c:pt idx="14">
                  <c:v>24260.0</c:v>
                </c:pt>
                <c:pt idx="15">
                  <c:v>24415.0</c:v>
                </c:pt>
                <c:pt idx="16">
                  <c:v>24640.0</c:v>
                </c:pt>
                <c:pt idx="17">
                  <c:v>24810.0</c:v>
                </c:pt>
                <c:pt idx="18">
                  <c:v>25329.0</c:v>
                </c:pt>
                <c:pt idx="19">
                  <c:v>25440.0</c:v>
                </c:pt>
                <c:pt idx="20">
                  <c:v>25444.0</c:v>
                </c:pt>
                <c:pt idx="21">
                  <c:v>25235.0</c:v>
                </c:pt>
                <c:pt idx="22">
                  <c:v>24860.0</c:v>
                </c:pt>
                <c:pt idx="23">
                  <c:v>24370.0</c:v>
                </c:pt>
                <c:pt idx="24">
                  <c:v>25270.0</c:v>
                </c:pt>
                <c:pt idx="25">
                  <c:v>25343.0</c:v>
                </c:pt>
                <c:pt idx="26">
                  <c:v>25480.0</c:v>
                </c:pt>
                <c:pt idx="27">
                  <c:v>25060.0</c:v>
                </c:pt>
                <c:pt idx="28">
                  <c:v>25530.0</c:v>
                </c:pt>
                <c:pt idx="29">
                  <c:v>25565.0</c:v>
                </c:pt>
                <c:pt idx="30">
                  <c:v>25980.0</c:v>
                </c:pt>
                <c:pt idx="31">
                  <c:v>26030.0</c:v>
                </c:pt>
                <c:pt idx="32">
                  <c:v>26118.0</c:v>
                </c:pt>
                <c:pt idx="33">
                  <c:v>26197.0</c:v>
                </c:pt>
                <c:pt idx="34">
                  <c:v>26340.0</c:v>
                </c:pt>
                <c:pt idx="35">
                  <c:v>26425.0</c:v>
                </c:pt>
                <c:pt idx="36">
                  <c:v>26107.0</c:v>
                </c:pt>
                <c:pt idx="37">
                  <c:v>26330.0</c:v>
                </c:pt>
                <c:pt idx="38">
                  <c:v>26295.0</c:v>
                </c:pt>
                <c:pt idx="39">
                  <c:v>25880.0</c:v>
                </c:pt>
                <c:pt idx="40">
                  <c:v>26040.0</c:v>
                </c:pt>
                <c:pt idx="41">
                  <c:v>26323.0</c:v>
                </c:pt>
                <c:pt idx="42">
                  <c:v>26355.0</c:v>
                </c:pt>
                <c:pt idx="43">
                  <c:v>26255.0</c:v>
                </c:pt>
                <c:pt idx="44">
                  <c:v>26245.0</c:v>
                </c:pt>
                <c:pt idx="45">
                  <c:v>26291.0</c:v>
                </c:pt>
                <c:pt idx="46">
                  <c:v>26070.0</c:v>
                </c:pt>
                <c:pt idx="47">
                  <c:v>26070.0</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26070.0</c:v>
                </c:pt>
                <c:pt idx="48">
                  <c:v>26099.490737027943</c:v>
                </c:pt>
                <c:pt idx="49">
                  <c:v>26129.014834376958</c:v>
                </c:pt>
                <c:pt idx="50">
                  <c:v>26158.572329784696</c:v>
                </c:pt>
                <c:pt idx="51">
                  <c:v>26188.163261031495</c:v>
                </c:pt>
                <c:pt idx="52">
                  <c:v>26217.78766594043</c:v>
                </c:pt>
                <c:pt idx="53">
                  <c:v>26247.44558237735</c:v>
                </c:pt>
                <c:pt idx="54">
                  <c:v>26277.137048250963</c:v>
                </c:pt>
                <c:pt idx="55">
                  <c:v>26306.862101512834</c:v>
                </c:pt>
                <c:pt idx="56">
                  <c:v>26336.620780157486</c:v>
                </c:pt>
                <c:pt idx="57">
                  <c:v>26366.413122222395</c:v>
                </c:pt>
                <c:pt idx="58">
                  <c:v>26396.239165788087</c:v>
                </c:pt>
                <c:pt idx="59">
                  <c:v>26426.098948978142</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25932.61624112462</c:v>
                </c:pt>
                <c:pt idx="49">
                  <c:v>25942.806695175837</c:v>
                </c:pt>
                <c:pt idx="50">
                  <c:v>25981.24807947165</c:v>
                </c:pt>
                <c:pt idx="51">
                  <c:v>25996.667449068653</c:v>
                </c:pt>
                <c:pt idx="52">
                  <c:v>26043.354442915064</c:v>
                </c:pt>
                <c:pt idx="53">
                  <c:v>26061.304189030634</c:v>
                </c:pt>
                <c:pt idx="54">
                  <c:v>26087.791261009974</c:v>
                </c:pt>
                <c:pt idx="55">
                  <c:v>26133.489497969826</c:v>
                </c:pt>
                <c:pt idx="56">
                  <c:v>26153.739059913878</c:v>
                </c:pt>
                <c:pt idx="57">
                  <c:v>26217.10156372988</c:v>
                </c:pt>
                <c:pt idx="58">
                  <c:v>26248.62279386807</c:v>
                </c:pt>
                <c:pt idx="59">
                  <c:v>26275.75571769775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26439.719593900354</c:v>
                </c:pt>
                <c:pt idx="49">
                  <c:v>26718.313753204155</c:v>
                </c:pt>
                <c:pt idx="50">
                  <c:v>26990.844830444003</c:v>
                </c:pt>
                <c:pt idx="51">
                  <c:v>27178.674094428738</c:v>
                </c:pt>
                <c:pt idx="52">
                  <c:v>27409.66448150041</c:v>
                </c:pt>
                <c:pt idx="53">
                  <c:v>27625.116713034833</c:v>
                </c:pt>
                <c:pt idx="54">
                  <c:v>27778.773253591342</c:v>
                </c:pt>
                <c:pt idx="55">
                  <c:v>27874.433979491023</c:v>
                </c:pt>
                <c:pt idx="56">
                  <c:v>28146.930700754157</c:v>
                </c:pt>
                <c:pt idx="57">
                  <c:v>28319.536798262623</c:v>
                </c:pt>
                <c:pt idx="58">
                  <c:v>28456.639337721026</c:v>
                </c:pt>
                <c:pt idx="59">
                  <c:v>28578.373444594286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Apr 24</c:v>
                </c:pt>
                <c:pt idx="19">
                  <c:v/>
                </c:pt>
                <c:pt idx="20">
                  <c:v/>
                </c:pt>
                <c:pt idx="21">
                  <c:v/>
                </c:pt>
                <c:pt idx="22">
                  <c:v/>
                </c:pt>
                <c:pt idx="23">
                  <c:v/>
                </c:pt>
                <c:pt idx="24">
                  <c:v>Oct 24</c:v>
                </c:pt>
                <c:pt idx="25">
                  <c:v/>
                </c:pt>
                <c:pt idx="26">
                  <c:v/>
                </c:pt>
                <c:pt idx="27">
                  <c:v/>
                </c:pt>
                <c:pt idx="28">
                  <c:v/>
                </c:pt>
                <c:pt idx="29">
                  <c:v/>
                </c:pt>
                <c:pt idx="30">
                  <c:v>Apr 25</c:v>
                </c:pt>
                <c:pt idx="31">
                  <c:v/>
                </c:pt>
                <c:pt idx="32">
                  <c:v/>
                </c:pt>
                <c:pt idx="33">
                  <c:v/>
                </c:pt>
                <c:pt idx="34">
                  <c:v/>
                </c:pt>
                <c:pt idx="35">
                  <c:v/>
                </c:pt>
                <c:pt idx="36">
                  <c:v>Oct 25</c:v>
                </c:pt>
                <c:pt idx="37">
                  <c:v/>
                </c:pt>
                <c:pt idx="38">
                  <c:v/>
                </c:pt>
                <c:pt idx="39">
                  <c:v/>
                </c:pt>
                <c:pt idx="40">
                  <c:v/>
                </c:pt>
                <c:pt idx="41">
                  <c:v/>
                </c:pt>
                <c:pt idx="42">
                  <c:v>Apr 26</c:v>
                </c:pt>
                <c:pt idx="43">
                  <c:v/>
                </c:pt>
                <c:pt idx="44">
                  <c:v/>
                </c:pt>
                <c:pt idx="45">
                  <c:v/>
                </c:pt>
                <c:pt idx="46">
                  <c:v/>
                </c:pt>
                <c:pt idx="47">
                  <c:v/>
                </c:pt>
                <c:pt idx="48">
                  <c:v>Nov 26</c:v>
                </c:pt>
                <c:pt idx="49">
                  <c:v/>
                </c:pt>
                <c:pt idx="50">
                  <c:v/>
                </c:pt>
                <c:pt idx="51">
                  <c:v/>
                </c:pt>
                <c:pt idx="52">
                  <c:v/>
                </c:pt>
                <c:pt idx="53">
                  <c:v/>
                </c:pt>
                <c:pt idx="54">
                  <c:v>May 27</c:v>
                </c:pt>
                <c:pt idx="55">
                  <c:v/>
                </c:pt>
                <c:pt idx="56">
                  <c:v/>
                </c:pt>
                <c:pt idx="57">
                  <c:v/>
                </c:pt>
                <c:pt idx="58">
                  <c:v/>
                </c:pt>
                <c:pt idx="59">
                  <c:v/>
                </c:pt>
              </c:strCache>
            </c:strRef>
          </c:cat>
          <c:val>
            <c:numRef>
              <c:f>Sheet1!$B$2:$B$61</c:f>
              <c:numCache>
                <c:formatCode>General</c:formatCode>
                <c:ptCount val="60"/>
                <c:pt idx="0">
                  <c:v>1027.939941</c:v>
                </c:pt>
                <c:pt idx="1">
                  <c:v>1048.420044</c:v>
                </c:pt>
                <c:pt idx="2">
                  <c:v>1007.090027</c:v>
                </c:pt>
                <c:pt idx="3">
                  <c:v>1111.180054</c:v>
                </c:pt>
                <c:pt idx="4">
                  <c:v>1024.680054</c:v>
                </c:pt>
                <c:pt idx="5">
                  <c:v>1064.640015</c:v>
                </c:pt>
                <c:pt idx="6">
                  <c:v>1049.119995</c:v>
                </c:pt>
                <c:pt idx="7">
                  <c:v>1075.170044</c:v>
                </c:pt>
                <c:pt idx="8">
                  <c:v>1120.180054</c:v>
                </c:pt>
                <c:pt idx="9">
                  <c:v>1222.900024</c:v>
                </c:pt>
                <c:pt idx="10">
                  <c:v>1224.050049</c:v>
                </c:pt>
                <c:pt idx="11">
                  <c:v>1154.150024</c:v>
                </c:pt>
                <c:pt idx="12">
                  <c:v>1028.189941</c:v>
                </c:pt>
                <c:pt idx="13">
                  <c:v>1094.130005</c:v>
                </c:pt>
                <c:pt idx="14">
                  <c:v>1129.930054</c:v>
                </c:pt>
                <c:pt idx="15">
                  <c:v>1164.310059</c:v>
                </c:pt>
                <c:pt idx="16">
                  <c:v>1252.72998</c:v>
                </c:pt>
                <c:pt idx="17">
                  <c:v>1284.089966</c:v>
                </c:pt>
                <c:pt idx="18">
                  <c:v>1209.52002</c:v>
                </c:pt>
                <c:pt idx="19">
                  <c:v>1261.719971</c:v>
                </c:pt>
                <c:pt idx="20">
                  <c:v>1245.319946</c:v>
                </c:pt>
                <c:pt idx="21">
                  <c:v>1251.51001</c:v>
                </c:pt>
                <c:pt idx="22">
                  <c:v>1283.869995</c:v>
                </c:pt>
                <c:pt idx="23">
                  <c:v>1287.939941</c:v>
                </c:pt>
                <c:pt idx="24">
                  <c:v>1264.47998</c:v>
                </c:pt>
                <c:pt idx="25">
                  <c:v>1250.459961</c:v>
                </c:pt>
                <c:pt idx="26">
                  <c:v>1266.780029</c:v>
                </c:pt>
                <c:pt idx="27">
                  <c:v>1265.050049</c:v>
                </c:pt>
                <c:pt idx="28">
                  <c:v>1305.359985</c:v>
                </c:pt>
                <c:pt idx="29">
                  <c:v>1306.859985</c:v>
                </c:pt>
                <c:pt idx="30">
                  <c:v>1226.300049</c:v>
                </c:pt>
                <c:pt idx="31">
                  <c:v>1332.599976</c:v>
                </c:pt>
                <c:pt idx="32">
                  <c:v>1376.069946</c:v>
                </c:pt>
                <c:pt idx="33">
                  <c:v>1502.52002</c:v>
                </c:pt>
                <c:pt idx="34">
                  <c:v>1682.21</c:v>
                </c:pt>
                <c:pt idx="35">
                  <c:v>1661.7</c:v>
                </c:pt>
                <c:pt idx="36">
                  <c:v>1639.65</c:v>
                </c:pt>
                <c:pt idx="37">
                  <c:v>1690.99</c:v>
                </c:pt>
                <c:pt idx="38">
                  <c:v>1784.49</c:v>
                </c:pt>
                <c:pt idx="39">
                  <c:v>1829.04</c:v>
                </c:pt>
                <c:pt idx="40">
                  <c:v>1880.33</c:v>
                </c:pt>
                <c:pt idx="41">
                  <c:v>1674.49</c:v>
                </c:pt>
                <c:pt idx="42">
                  <c:v>1854.1</c:v>
                </c:pt>
                <c:pt idx="43">
                  <c:v>1863.49</c:v>
                </c:pt>
                <c:pt idx="44">
                  <c:v>1860.01</c:v>
                </c:pt>
                <c:pt idx="45">
                  <c:v>1735.78</c:v>
                </c:pt>
                <c:pt idx="46">
                  <c:v>1832.12</c:v>
                </c:pt>
                <c:pt idx="47">
                  <c:v>1827.72</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Apr 24</c:v>
                </c:pt>
                <c:pt idx="19">
                  <c:v/>
                </c:pt>
                <c:pt idx="20">
                  <c:v/>
                </c:pt>
                <c:pt idx="21">
                  <c:v/>
                </c:pt>
                <c:pt idx="22">
                  <c:v/>
                </c:pt>
                <c:pt idx="23">
                  <c:v/>
                </c:pt>
                <c:pt idx="24">
                  <c:v>Oct 24</c:v>
                </c:pt>
                <c:pt idx="25">
                  <c:v/>
                </c:pt>
                <c:pt idx="26">
                  <c:v/>
                </c:pt>
                <c:pt idx="27">
                  <c:v/>
                </c:pt>
                <c:pt idx="28">
                  <c:v/>
                </c:pt>
                <c:pt idx="29">
                  <c:v/>
                </c:pt>
                <c:pt idx="30">
                  <c:v>Apr 25</c:v>
                </c:pt>
                <c:pt idx="31">
                  <c:v/>
                </c:pt>
                <c:pt idx="32">
                  <c:v/>
                </c:pt>
                <c:pt idx="33">
                  <c:v/>
                </c:pt>
                <c:pt idx="34">
                  <c:v/>
                </c:pt>
                <c:pt idx="35">
                  <c:v/>
                </c:pt>
                <c:pt idx="36">
                  <c:v>Oct 25</c:v>
                </c:pt>
                <c:pt idx="37">
                  <c:v/>
                </c:pt>
                <c:pt idx="38">
                  <c:v/>
                </c:pt>
                <c:pt idx="39">
                  <c:v/>
                </c:pt>
                <c:pt idx="40">
                  <c:v/>
                </c:pt>
                <c:pt idx="41">
                  <c:v/>
                </c:pt>
                <c:pt idx="42">
                  <c:v>Apr 26</c:v>
                </c:pt>
                <c:pt idx="43">
                  <c:v/>
                </c:pt>
                <c:pt idx="44">
                  <c:v/>
                </c:pt>
                <c:pt idx="45">
                  <c:v/>
                </c:pt>
                <c:pt idx="46">
                  <c:v/>
                </c:pt>
                <c:pt idx="47">
                  <c:v/>
                </c:pt>
                <c:pt idx="48">
                  <c:v>Nov 26</c:v>
                </c:pt>
                <c:pt idx="49">
                  <c:v/>
                </c:pt>
                <c:pt idx="50">
                  <c:v/>
                </c:pt>
                <c:pt idx="51">
                  <c:v/>
                </c:pt>
                <c:pt idx="52">
                  <c:v/>
                </c:pt>
                <c:pt idx="53">
                  <c:v/>
                </c:pt>
                <c:pt idx="54">
                  <c:v>May 27</c:v>
                </c:pt>
                <c:pt idx="55">
                  <c:v/>
                </c:pt>
                <c:pt idx="56">
                  <c:v/>
                </c:pt>
                <c:pt idx="57">
                  <c:v/>
                </c:pt>
                <c:pt idx="58">
                  <c:v/>
                </c:pt>
                <c:pt idx="59">
                  <c:v/>
                </c:pt>
              </c:strCache>
            </c:strRef>
          </c:cat>
          <c:val>
            <c:numRef>
              <c:f>Sheet1!$C$2:$C$61</c:f>
              <c:numCache>
                <c:formatCode>General</c:formatCode>
                <c:ptCount val="60"/>
                <c:pt idx="47">
                  <c:v>1827.72</c:v>
                </c:pt>
                <c:pt idx="48">
                  <c:v>1804.558837890625</c:v>
                </c:pt>
                <c:pt idx="49">
                  <c:v>1794.63623046875</c:v>
                </c:pt>
                <c:pt idx="50">
                  <c:v>1796.881591796875</c:v>
                </c:pt>
                <c:pt idx="51">
                  <c:v>1799.681640625</c:v>
                </c:pt>
                <c:pt idx="52">
                  <c:v>1799.156494140625</c:v>
                </c:pt>
                <c:pt idx="53">
                  <c:v>1789.263427734375</c:v>
                </c:pt>
                <c:pt idx="54">
                  <c:v>1794.810302734375</c:v>
                </c:pt>
                <c:pt idx="55">
                  <c:v>1798.27099609375</c:v>
                </c:pt>
                <c:pt idx="56">
                  <c:v>1807.724853515625</c:v>
                </c:pt>
                <c:pt idx="57">
                  <c:v>1805.30908203125</c:v>
                </c:pt>
                <c:pt idx="58">
                  <c:v>1807.38720703125</c:v>
                </c:pt>
                <c:pt idx="59">
                  <c:v>1805.817626953125</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Apr 24</c:v>
                </c:pt>
                <c:pt idx="19">
                  <c:v/>
                </c:pt>
                <c:pt idx="20">
                  <c:v/>
                </c:pt>
                <c:pt idx="21">
                  <c:v/>
                </c:pt>
                <c:pt idx="22">
                  <c:v/>
                </c:pt>
                <c:pt idx="23">
                  <c:v/>
                </c:pt>
                <c:pt idx="24">
                  <c:v>Oct 24</c:v>
                </c:pt>
                <c:pt idx="25">
                  <c:v/>
                </c:pt>
                <c:pt idx="26">
                  <c:v/>
                </c:pt>
                <c:pt idx="27">
                  <c:v/>
                </c:pt>
                <c:pt idx="28">
                  <c:v/>
                </c:pt>
                <c:pt idx="29">
                  <c:v/>
                </c:pt>
                <c:pt idx="30">
                  <c:v>Apr 25</c:v>
                </c:pt>
                <c:pt idx="31">
                  <c:v/>
                </c:pt>
                <c:pt idx="32">
                  <c:v/>
                </c:pt>
                <c:pt idx="33">
                  <c:v/>
                </c:pt>
                <c:pt idx="34">
                  <c:v/>
                </c:pt>
                <c:pt idx="35">
                  <c:v/>
                </c:pt>
                <c:pt idx="36">
                  <c:v>Oct 25</c:v>
                </c:pt>
                <c:pt idx="37">
                  <c:v/>
                </c:pt>
                <c:pt idx="38">
                  <c:v/>
                </c:pt>
                <c:pt idx="39">
                  <c:v/>
                </c:pt>
                <c:pt idx="40">
                  <c:v/>
                </c:pt>
                <c:pt idx="41">
                  <c:v/>
                </c:pt>
                <c:pt idx="42">
                  <c:v>Apr 26</c:v>
                </c:pt>
                <c:pt idx="43">
                  <c:v/>
                </c:pt>
                <c:pt idx="44">
                  <c:v/>
                </c:pt>
                <c:pt idx="45">
                  <c:v/>
                </c:pt>
                <c:pt idx="46">
                  <c:v/>
                </c:pt>
                <c:pt idx="47">
                  <c:v/>
                </c:pt>
                <c:pt idx="48">
                  <c:v>Nov 26</c:v>
                </c:pt>
                <c:pt idx="49">
                  <c:v/>
                </c:pt>
                <c:pt idx="50">
                  <c:v/>
                </c:pt>
                <c:pt idx="51">
                  <c:v/>
                </c:pt>
                <c:pt idx="52">
                  <c:v/>
                </c:pt>
                <c:pt idx="53">
                  <c:v/>
                </c:pt>
                <c:pt idx="54">
                  <c:v>May 27</c:v>
                </c:pt>
                <c:pt idx="55">
                  <c:v/>
                </c:pt>
                <c:pt idx="56">
                  <c:v/>
                </c:pt>
                <c:pt idx="57">
                  <c:v/>
                </c:pt>
                <c:pt idx="58">
                  <c:v/>
                </c:pt>
                <c:pt idx="59">
                  <c:v/>
                </c:pt>
              </c:strCache>
            </c:strRef>
          </c:cat>
          <c:val>
            <c:numRef>
              <c:f>Sheet1!$D$2:$D$61</c:f>
              <c:numCache>
                <c:formatCode>General</c:formatCode>
                <c:ptCount val="60"/>
                <c:pt idx="48">
                  <c:v>1703.6435546875</c:v>
                </c:pt>
                <c:pt idx="49">
                  <c:v>1653.986328125</c:v>
                </c:pt>
                <c:pt idx="50">
                  <c:v>1609.43115234375</c:v>
                </c:pt>
                <c:pt idx="51">
                  <c:v>1597.327880859375</c:v>
                </c:pt>
                <c:pt idx="52">
                  <c:v>1564.52392578125</c:v>
                </c:pt>
                <c:pt idx="53">
                  <c:v>1531.1748046875</c:v>
                </c:pt>
                <c:pt idx="54">
                  <c:v>1514.7333984375</c:v>
                </c:pt>
                <c:pt idx="55">
                  <c:v>1489.368408203125</c:v>
                </c:pt>
                <c:pt idx="56">
                  <c:v>1460.3363037109375</c:v>
                </c:pt>
                <c:pt idx="57">
                  <c:v>1450.845947265625</c:v>
                </c:pt>
                <c:pt idx="58">
                  <c:v>1403.962890625</c:v>
                </c:pt>
                <c:pt idx="59">
                  <c:v>1358.6732177734375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Apr 24</c:v>
                </c:pt>
                <c:pt idx="19">
                  <c:v/>
                </c:pt>
                <c:pt idx="20">
                  <c:v/>
                </c:pt>
                <c:pt idx="21">
                  <c:v/>
                </c:pt>
                <c:pt idx="22">
                  <c:v/>
                </c:pt>
                <c:pt idx="23">
                  <c:v/>
                </c:pt>
                <c:pt idx="24">
                  <c:v>Oct 24</c:v>
                </c:pt>
                <c:pt idx="25">
                  <c:v/>
                </c:pt>
                <c:pt idx="26">
                  <c:v/>
                </c:pt>
                <c:pt idx="27">
                  <c:v/>
                </c:pt>
                <c:pt idx="28">
                  <c:v/>
                </c:pt>
                <c:pt idx="29">
                  <c:v/>
                </c:pt>
                <c:pt idx="30">
                  <c:v>Apr 25</c:v>
                </c:pt>
                <c:pt idx="31">
                  <c:v/>
                </c:pt>
                <c:pt idx="32">
                  <c:v/>
                </c:pt>
                <c:pt idx="33">
                  <c:v/>
                </c:pt>
                <c:pt idx="34">
                  <c:v/>
                </c:pt>
                <c:pt idx="35">
                  <c:v/>
                </c:pt>
                <c:pt idx="36">
                  <c:v>Oct 25</c:v>
                </c:pt>
                <c:pt idx="37">
                  <c:v/>
                </c:pt>
                <c:pt idx="38">
                  <c:v/>
                </c:pt>
                <c:pt idx="39">
                  <c:v/>
                </c:pt>
                <c:pt idx="40">
                  <c:v/>
                </c:pt>
                <c:pt idx="41">
                  <c:v/>
                </c:pt>
                <c:pt idx="42">
                  <c:v>Apr 26</c:v>
                </c:pt>
                <c:pt idx="43">
                  <c:v/>
                </c:pt>
                <c:pt idx="44">
                  <c:v/>
                </c:pt>
                <c:pt idx="45">
                  <c:v/>
                </c:pt>
                <c:pt idx="46">
                  <c:v/>
                </c:pt>
                <c:pt idx="47">
                  <c:v/>
                </c:pt>
                <c:pt idx="48">
                  <c:v>Nov 26</c:v>
                </c:pt>
                <c:pt idx="49">
                  <c:v/>
                </c:pt>
                <c:pt idx="50">
                  <c:v/>
                </c:pt>
                <c:pt idx="51">
                  <c:v/>
                </c:pt>
                <c:pt idx="52">
                  <c:v/>
                </c:pt>
                <c:pt idx="53">
                  <c:v/>
                </c:pt>
                <c:pt idx="54">
                  <c:v>May 27</c:v>
                </c:pt>
                <c:pt idx="55">
                  <c:v/>
                </c:pt>
                <c:pt idx="56">
                  <c:v/>
                </c:pt>
                <c:pt idx="57">
                  <c:v/>
                </c:pt>
                <c:pt idx="58">
                  <c:v/>
                </c:pt>
                <c:pt idx="59">
                  <c:v/>
                </c:pt>
              </c:strCache>
            </c:strRef>
          </c:cat>
          <c:val>
            <c:numRef>
              <c:f>Sheet1!$E$2:$E$61</c:f>
              <c:numCache>
                <c:formatCode>General</c:formatCode>
                <c:ptCount val="60"/>
                <c:pt idx="48">
                  <c:v>1911.760498046875</c:v>
                </c:pt>
                <c:pt idx="49">
                  <c:v>1926.987548828125</c:v>
                </c:pt>
                <c:pt idx="50">
                  <c:v>1969.6162109375</c:v>
                </c:pt>
                <c:pt idx="51">
                  <c:v>2008.120849609375</c:v>
                </c:pt>
                <c:pt idx="52">
                  <c:v>2038.728271484375</c:v>
                </c:pt>
                <c:pt idx="53">
                  <c:v>2059.833984375</c:v>
                </c:pt>
                <c:pt idx="54">
                  <c:v>2083.73828125</c:v>
                </c:pt>
                <c:pt idx="55">
                  <c:v>2111.55908203125</c:v>
                </c:pt>
                <c:pt idx="56">
                  <c:v>2142.92138671875</c:v>
                </c:pt>
                <c:pt idx="57">
                  <c:v>2155.998046875</c:v>
                </c:pt>
                <c:pt idx="58">
                  <c:v>2193.791259765625</c:v>
                </c:pt>
                <c:pt idx="59">
                  <c:v>2224.524169921875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Oct 26</c:v>
                </c:pt>
                <c:pt idx="49">
                  <c:v/>
                </c:pt>
                <c:pt idx="50">
                  <c:v/>
                </c:pt>
                <c:pt idx="51">
                  <c:v/>
                </c:pt>
                <c:pt idx="52">
                  <c:v/>
                </c:pt>
                <c:pt idx="53">
                  <c:v/>
                </c:pt>
                <c:pt idx="54">
                  <c:v>Apr 27</c:v>
                </c:pt>
                <c:pt idx="55">
                  <c:v/>
                </c:pt>
                <c:pt idx="56">
                  <c:v/>
                </c:pt>
                <c:pt idx="57">
                  <c:v/>
                </c:pt>
                <c:pt idx="58">
                  <c:v/>
                </c:pt>
                <c:pt idx="59">
                  <c:v/>
                </c:pt>
              </c:strCache>
            </c:strRef>
          </c:cat>
          <c:val>
            <c:numRef>
              <c:f>Sheet1!$B$2:$B$61</c:f>
              <c:numCache>
                <c:formatCode>General</c:formatCode>
                <c:ptCount val="60"/>
                <c:pt idx="0">
                  <c:v>5.194</c:v>
                </c:pt>
                <c:pt idx="1">
                  <c:v>5.164</c:v>
                </c:pt>
                <c:pt idx="2">
                  <c:v>5.037</c:v>
                </c:pt>
                <c:pt idx="3">
                  <c:v>4.639</c:v>
                </c:pt>
                <c:pt idx="4">
                  <c:v>4.532</c:v>
                </c:pt>
                <c:pt idx="5">
                  <c:v>3.469</c:v>
                </c:pt>
                <c:pt idx="6">
                  <c:v>3.363</c:v>
                </c:pt>
                <c:pt idx="7">
                  <c:v>3.27</c:v>
                </c:pt>
                <c:pt idx="8">
                  <c:v>2.747</c:v>
                </c:pt>
                <c:pt idx="9">
                  <c:v>2.561</c:v>
                </c:pt>
                <c:pt idx="10">
                  <c:v>2.717</c:v>
                </c:pt>
                <c:pt idx="11">
                  <c:v>2.838</c:v>
                </c:pt>
                <c:pt idx="12">
                  <c:v>3.067</c:v>
                </c:pt>
                <c:pt idx="13">
                  <c:v>2.486</c:v>
                </c:pt>
                <c:pt idx="14">
                  <c:v>2.393</c:v>
                </c:pt>
                <c:pt idx="15">
                  <c:v>2.422</c:v>
                </c:pt>
                <c:pt idx="16">
                  <c:v>2.462</c:v>
                </c:pt>
                <c:pt idx="17">
                  <c:v>2.747</c:v>
                </c:pt>
                <c:pt idx="18">
                  <c:v>2.9</c:v>
                </c:pt>
                <c:pt idx="19">
                  <c:v>2.948</c:v>
                </c:pt>
                <c:pt idx="20">
                  <c:v>2.885</c:v>
                </c:pt>
                <c:pt idx="21">
                  <c:v>2.893</c:v>
                </c:pt>
                <c:pt idx="22">
                  <c:v>2.83</c:v>
                </c:pt>
                <c:pt idx="23">
                  <c:v>2.768</c:v>
                </c:pt>
                <c:pt idx="24">
                  <c:v>2.798</c:v>
                </c:pt>
                <c:pt idx="25">
                  <c:v>2.869</c:v>
                </c:pt>
                <c:pt idx="26">
                  <c:v>3.118</c:v>
                </c:pt>
                <c:pt idx="27">
                  <c:v>3.107</c:v>
                </c:pt>
                <c:pt idx="28">
                  <c:v>3.179</c:v>
                </c:pt>
                <c:pt idx="29">
                  <c:v>3.059</c:v>
                </c:pt>
                <c:pt idx="30">
                  <c:v>3.196</c:v>
                </c:pt>
                <c:pt idx="31">
                  <c:v>3.22</c:v>
                </c:pt>
                <c:pt idx="32">
                  <c:v>3.335</c:v>
                </c:pt>
                <c:pt idx="33">
                  <c:v>3.448</c:v>
                </c:pt>
                <c:pt idx="34">
                  <c:v>3.689</c:v>
                </c:pt>
                <c:pt idx="35">
                  <c:v>3.761</c:v>
                </c:pt>
                <c:pt idx="36">
                  <c:v>3.954</c:v>
                </c:pt>
                <c:pt idx="37">
                  <c:v>4.031</c:v>
                </c:pt>
                <c:pt idx="38">
                  <c:v>4.186</c:v>
                </c:pt>
                <c:pt idx="39">
                  <c:v>4.178</c:v>
                </c:pt>
                <c:pt idx="40">
                  <c:v>4.252</c:v>
                </c:pt>
                <c:pt idx="41">
                  <c:v>4.362</c:v>
                </c:pt>
                <c:pt idx="42">
                  <c:v>4.371</c:v>
                </c:pt>
                <c:pt idx="43">
                  <c:v>4.458</c:v>
                </c:pt>
                <c:pt idx="44">
                  <c:v>4.5226</c:v>
                </c:pt>
                <c:pt idx="45">
                  <c:v>4.5368</c:v>
                </c:pt>
                <c:pt idx="46">
                  <c:v>4.5647</c:v>
                </c:pt>
                <c:pt idx="47">
                  <c:v>4.5694</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Oct 26</c:v>
                </c:pt>
                <c:pt idx="49">
                  <c:v/>
                </c:pt>
                <c:pt idx="50">
                  <c:v/>
                </c:pt>
                <c:pt idx="51">
                  <c:v/>
                </c:pt>
                <c:pt idx="52">
                  <c:v/>
                </c:pt>
                <c:pt idx="53">
                  <c:v/>
                </c:pt>
                <c:pt idx="54">
                  <c:v>Apr 27</c:v>
                </c:pt>
                <c:pt idx="55">
                  <c:v/>
                </c:pt>
                <c:pt idx="56">
                  <c:v/>
                </c:pt>
                <c:pt idx="57">
                  <c:v/>
                </c:pt>
                <c:pt idx="58">
                  <c:v/>
                </c:pt>
                <c:pt idx="59">
                  <c:v/>
                </c:pt>
              </c:strCache>
            </c:strRef>
          </c:cat>
          <c:val>
            <c:numRef>
              <c:f>Sheet1!$C$2:$C$61</c:f>
              <c:numCache>
                <c:formatCode>General</c:formatCode>
                <c:ptCount val="60"/>
                <c:pt idx="47">
                  <c:v>4.5694</c:v>
                </c:pt>
                <c:pt idx="48">
                  <c:v>4.557077407836914</c:v>
                </c:pt>
                <c:pt idx="49">
                  <c:v>4.566828727722168</c:v>
                </c:pt>
                <c:pt idx="50">
                  <c:v>4.568056583404541</c:v>
                </c:pt>
                <c:pt idx="51">
                  <c:v>4.600151062011719</c:v>
                </c:pt>
                <c:pt idx="52">
                  <c:v>4.633884429931641</c:v>
                </c:pt>
                <c:pt idx="53">
                  <c:v>4.674779415130615</c:v>
                </c:pt>
                <c:pt idx="54">
                  <c:v>4.710860252380371</c:v>
                </c:pt>
                <c:pt idx="55">
                  <c:v>4.728492736816406</c:v>
                </c:pt>
                <c:pt idx="56">
                  <c:v>4.764806747436523</c:v>
                </c:pt>
                <c:pt idx="57">
                  <c:v>4.793722152709961</c:v>
                </c:pt>
                <c:pt idx="58">
                  <c:v>4.804359436035156</c:v>
                </c:pt>
                <c:pt idx="59">
                  <c:v>4.8547797203063965</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Oct 26</c:v>
                </c:pt>
                <c:pt idx="49">
                  <c:v/>
                </c:pt>
                <c:pt idx="50">
                  <c:v/>
                </c:pt>
                <c:pt idx="51">
                  <c:v/>
                </c:pt>
                <c:pt idx="52">
                  <c:v/>
                </c:pt>
                <c:pt idx="53">
                  <c:v/>
                </c:pt>
                <c:pt idx="54">
                  <c:v>Apr 27</c:v>
                </c:pt>
                <c:pt idx="55">
                  <c:v/>
                </c:pt>
                <c:pt idx="56">
                  <c:v/>
                </c:pt>
                <c:pt idx="57">
                  <c:v/>
                </c:pt>
                <c:pt idx="58">
                  <c:v/>
                </c:pt>
                <c:pt idx="59">
                  <c:v/>
                </c:pt>
              </c:strCache>
            </c:strRef>
          </c:cat>
          <c:val>
            <c:numRef>
              <c:f>Sheet1!$D$2:$D$61</c:f>
              <c:numCache>
                <c:formatCode>General</c:formatCode>
                <c:ptCount val="60"/>
                <c:pt idx="48">
                  <c:v>4.373888969421387</c:v>
                </c:pt>
                <c:pt idx="49">
                  <c:v>4.333785057067871</c:v>
                </c:pt>
                <c:pt idx="50">
                  <c:v>4.270406723022461</c:v>
                </c:pt>
                <c:pt idx="51">
                  <c:v>4.235456466674805</c:v>
                </c:pt>
                <c:pt idx="52">
                  <c:v>4.207465171813965</c:v>
                </c:pt>
                <c:pt idx="53">
                  <c:v>4.168415546417236</c:v>
                </c:pt>
                <c:pt idx="54">
                  <c:v>4.123540878295898</c:v>
                </c:pt>
                <c:pt idx="55">
                  <c:v>4.102390289306641</c:v>
                </c:pt>
                <c:pt idx="56">
                  <c:v>4.059353828430176</c:v>
                </c:pt>
                <c:pt idx="57">
                  <c:v>4.035400390625</c:v>
                </c:pt>
                <c:pt idx="58">
                  <c:v>3.970236301422119</c:v>
                </c:pt>
                <c:pt idx="59">
                  <c:v>3.9936137199401855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Oct 26</c:v>
                </c:pt>
                <c:pt idx="49">
                  <c:v/>
                </c:pt>
                <c:pt idx="50">
                  <c:v/>
                </c:pt>
                <c:pt idx="51">
                  <c:v/>
                </c:pt>
                <c:pt idx="52">
                  <c:v/>
                </c:pt>
                <c:pt idx="53">
                  <c:v/>
                </c:pt>
                <c:pt idx="54">
                  <c:v>Apr 27</c:v>
                </c:pt>
                <c:pt idx="55">
                  <c:v/>
                </c:pt>
                <c:pt idx="56">
                  <c:v/>
                </c:pt>
                <c:pt idx="57">
                  <c:v/>
                </c:pt>
                <c:pt idx="58">
                  <c:v/>
                </c:pt>
                <c:pt idx="59">
                  <c:v/>
                </c:pt>
              </c:strCache>
            </c:strRef>
          </c:cat>
          <c:val>
            <c:numRef>
              <c:f>Sheet1!$E$2:$E$61</c:f>
              <c:numCache>
                <c:formatCode>General</c:formatCode>
                <c:ptCount val="60"/>
                <c:pt idx="48">
                  <c:v>4.672796249389648</c:v>
                </c:pt>
                <c:pt idx="49">
                  <c:v>4.7552571296691895</c:v>
                </c:pt>
                <c:pt idx="50">
                  <c:v>4.834752082824707</c:v>
                </c:pt>
                <c:pt idx="51">
                  <c:v>4.918540954589844</c:v>
                </c:pt>
                <c:pt idx="52">
                  <c:v>4.988645553588867</c:v>
                </c:pt>
                <c:pt idx="53">
                  <c:v>5.091658592224121</c:v>
                </c:pt>
                <c:pt idx="54">
                  <c:v>5.164144515991211</c:v>
                </c:pt>
                <c:pt idx="55">
                  <c:v>5.234395980834961</c:v>
                </c:pt>
                <c:pt idx="56">
                  <c:v>5.320191383361816</c:v>
                </c:pt>
                <c:pt idx="57">
                  <c:v>5.391077041625977</c:v>
                </c:pt>
                <c:pt idx="58">
                  <c:v>5.484373092651367</c:v>
                </c:pt>
                <c:pt idx="59">
                  <c:v>5.515100955963135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6.18</c:v>
                </c:pt>
                <c:pt idx="1">
                  <c:v>8.0</c:v>
                </c:pt>
                <c:pt idx="2">
                  <c:v>8.18</c:v>
                </c:pt>
                <c:pt idx="3">
                  <c:v>8.5</c:v>
                </c:pt>
                <c:pt idx="4">
                  <c:v>8.78</c:v>
                </c:pt>
                <c:pt idx="5">
                  <c:v>7.62</c:v>
                </c:pt>
                <c:pt idx="6">
                  <c:v>6.43</c:v>
                </c:pt>
                <c:pt idx="7">
                  <c:v>6.21</c:v>
                </c:pt>
                <c:pt idx="8">
                  <c:v>5.62</c:v>
                </c:pt>
                <c:pt idx="9">
                  <c:v>4.73</c:v>
                </c:pt>
                <c:pt idx="10">
                  <c:v>3.91</c:v>
                </c:pt>
                <c:pt idx="11">
                  <c:v>3.22</c:v>
                </c:pt>
                <c:pt idx="12">
                  <c:v>3.1</c:v>
                </c:pt>
                <c:pt idx="13">
                  <c:v>3.45</c:v>
                </c:pt>
                <c:pt idx="14">
                  <c:v>3.22</c:v>
                </c:pt>
                <c:pt idx="15">
                  <c:v>3.2</c:v>
                </c:pt>
                <c:pt idx="16">
                  <c:v>2.8</c:v>
                </c:pt>
                <c:pt idx="17">
                  <c:v>2.97</c:v>
                </c:pt>
                <c:pt idx="18">
                  <c:v>3.38</c:v>
                </c:pt>
                <c:pt idx="19">
                  <c:v>5.01</c:v>
                </c:pt>
                <c:pt idx="20">
                  <c:v>5.44</c:v>
                </c:pt>
                <c:pt idx="21">
                  <c:v>5.34</c:v>
                </c:pt>
                <c:pt idx="22">
                  <c:v>5.34</c:v>
                </c:pt>
                <c:pt idx="23">
                  <c:v>5.09</c:v>
                </c:pt>
                <c:pt idx="24">
                  <c:v>4.4</c:v>
                </c:pt>
                <c:pt idx="25">
                  <c:v>4.61</c:v>
                </c:pt>
                <c:pt idx="26">
                  <c:v>5.52</c:v>
                </c:pt>
                <c:pt idx="27">
                  <c:v>5.65</c:v>
                </c:pt>
                <c:pt idx="28">
                  <c:v>5.35</c:v>
                </c:pt>
                <c:pt idx="29">
                  <c:v>5.5</c:v>
                </c:pt>
                <c:pt idx="30">
                  <c:v>5.51</c:v>
                </c:pt>
                <c:pt idx="31">
                  <c:v>5.41</c:v>
                </c:pt>
                <c:pt idx="32">
                  <c:v>4.47</c:v>
                </c:pt>
                <c:pt idx="33">
                  <c:v>5.15</c:v>
                </c:pt>
                <c:pt idx="34">
                  <c:v>5.02</c:v>
                </c:pt>
                <c:pt idx="35">
                  <c:v>5.58</c:v>
                </c:pt>
                <c:pt idx="36">
                  <c:v>5.5</c:v>
                </c:pt>
                <c:pt idx="37">
                  <c:v>6.22</c:v>
                </c:pt>
                <c:pt idx="38">
                  <c:v>6.52</c:v>
                </c:pt>
                <c:pt idx="39">
                  <c:v>8.42</c:v>
                </c:pt>
                <c:pt idx="40">
                  <c:v>7.19</c:v>
                </c:pt>
                <c:pt idx="41">
                  <c:v>7.29</c:v>
                </c:pt>
                <c:pt idx="42">
                  <c:v>8.39</c:v>
                </c:pt>
                <c:pt idx="43">
                  <c:v>7.08</c:v>
                </c:pt>
                <c:pt idx="44">
                  <c:v>7.45</c:v>
                </c:pt>
                <c:pt idx="45">
                  <c:v>7.99</c:v>
                </c:pt>
                <c:pt idx="46">
                  <c:v>7.31</c:v>
                </c:pt>
                <c:pt idx="47">
                  <c:v>7.11</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7.11</c:v>
                </c:pt>
                <c:pt idx="48">
                  <c:v>6.978360176086426</c:v>
                </c:pt>
                <c:pt idx="49">
                  <c:v>7.080136299133301</c:v>
                </c:pt>
                <c:pt idx="50">
                  <c:v>7.187128067016602</c:v>
                </c:pt>
                <c:pt idx="51">
                  <c:v>7.28673791885376</c:v>
                </c:pt>
                <c:pt idx="52">
                  <c:v>7.190580368041992</c:v>
                </c:pt>
                <c:pt idx="53">
                  <c:v>7.154461860656738</c:v>
                </c:pt>
                <c:pt idx="54">
                  <c:v>7.041947841644287</c:v>
                </c:pt>
                <c:pt idx="55">
                  <c:v>6.940979480743408</c:v>
                </c:pt>
                <c:pt idx="56">
                  <c:v>6.841242790222168</c:v>
                </c:pt>
                <c:pt idx="57">
                  <c:v>6.815921306610107</c:v>
                </c:pt>
                <c:pt idx="58">
                  <c:v>6.736804485321045</c:v>
                </c:pt>
                <c:pt idx="59">
                  <c:v>6.752821922302246</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6.285765647888184</c:v>
                </c:pt>
                <c:pt idx="49">
                  <c:v>5.965481758117676</c:v>
                </c:pt>
                <c:pt idx="50">
                  <c:v>5.670395374298096</c:v>
                </c:pt>
                <c:pt idx="51">
                  <c:v>5.514596939086914</c:v>
                </c:pt>
                <c:pt idx="52">
                  <c:v>5.194506645202637</c:v>
                </c:pt>
                <c:pt idx="53">
                  <c:v>5.004025936126709</c:v>
                </c:pt>
                <c:pt idx="54">
                  <c:v>4.750112533569336</c:v>
                </c:pt>
                <c:pt idx="55">
                  <c:v>4.534743309020996</c:v>
                </c:pt>
                <c:pt idx="56">
                  <c:v>4.316412925720215</c:v>
                </c:pt>
                <c:pt idx="57">
                  <c:v>4.177313804626465</c:v>
                </c:pt>
                <c:pt idx="58">
                  <c:v>4.032855987548828</c:v>
                </c:pt>
                <c:pt idx="59">
                  <c:v>3.9021687507629395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7.741606712341309</c:v>
                </c:pt>
                <c:pt idx="49">
                  <c:v>8.346033096313477</c:v>
                </c:pt>
                <c:pt idx="50">
                  <c:v>8.860618591308594</c:v>
                </c:pt>
                <c:pt idx="51">
                  <c:v>9.281476974487305</c:v>
                </c:pt>
                <c:pt idx="52">
                  <c:v>9.554615020751953</c:v>
                </c:pt>
                <c:pt idx="53">
                  <c:v>9.667055130004883</c:v>
                </c:pt>
                <c:pt idx="54">
                  <c:v>9.726659774780273</c:v>
                </c:pt>
                <c:pt idx="55">
                  <c:v>9.845146179199219</c:v>
                </c:pt>
                <c:pt idx="56">
                  <c:v>9.896256446838379</c:v>
                </c:pt>
                <c:pt idx="57">
                  <c:v>10.062187194824219</c:v>
                </c:pt>
                <c:pt idx="58">
                  <c:v>10.157990455627441</c:v>
                </c:pt>
                <c:pt idx="59">
                  <c:v>10.268982887268066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0.05</c:v>
                </c:pt>
                <c:pt idx="1">
                  <c:v>0.4</c:v>
                </c:pt>
                <c:pt idx="2">
                  <c:v>0.15</c:v>
                </c:pt>
                <c:pt idx="3">
                  <c:v>0.39</c:v>
                </c:pt>
                <c:pt idx="4">
                  <c:v>-0.01</c:v>
                </c:pt>
                <c:pt idx="5">
                  <c:v>0.52</c:v>
                </c:pt>
                <c:pt idx="6">
                  <c:v>0.45</c:v>
                </c:pt>
                <c:pt idx="7">
                  <c:v>-0.23</c:v>
                </c:pt>
                <c:pt idx="8">
                  <c:v>-0.34</c:v>
                </c:pt>
                <c:pt idx="9">
                  <c:v>0.01</c:v>
                </c:pt>
                <c:pt idx="10">
                  <c:v>0.27</c:v>
                </c:pt>
                <c:pt idx="11">
                  <c:v>0.45</c:v>
                </c:pt>
                <c:pt idx="12">
                  <c:v>0.88</c:v>
                </c:pt>
                <c:pt idx="13">
                  <c:v>1.08</c:v>
                </c:pt>
                <c:pt idx="14">
                  <c:v>0.08</c:v>
                </c:pt>
                <c:pt idx="15">
                  <c:v>0.25</c:v>
                </c:pt>
                <c:pt idx="16">
                  <c:v>0.12</c:v>
                </c:pt>
                <c:pt idx="17">
                  <c:v>0.31</c:v>
                </c:pt>
                <c:pt idx="18">
                  <c:v>1.04</c:v>
                </c:pt>
                <c:pt idx="19">
                  <c:v>-0.23</c:v>
                </c:pt>
                <c:pt idx="20">
                  <c:v>0.07</c:v>
                </c:pt>
                <c:pt idx="21">
                  <c:v>0.05</c:v>
                </c:pt>
                <c:pt idx="22">
                  <c:v>0.17</c:v>
                </c:pt>
                <c:pt idx="23">
                  <c:v>0.48</c:v>
                </c:pt>
                <c:pt idx="24">
                  <c:v>0.0</c:v>
                </c:pt>
                <c:pt idx="25">
                  <c:v>0.29</c:v>
                </c:pt>
                <c:pt idx="26">
                  <c:v>0.33</c:v>
                </c:pt>
                <c:pt idx="27">
                  <c:v>0.13</c:v>
                </c:pt>
                <c:pt idx="28">
                  <c:v>0.29</c:v>
                </c:pt>
                <c:pt idx="29">
                  <c:v>0.98</c:v>
                </c:pt>
                <c:pt idx="30">
                  <c:v>0.34</c:v>
                </c:pt>
                <c:pt idx="31">
                  <c:v>-0.03</c:v>
                </c:pt>
                <c:pt idx="32">
                  <c:v>0.07</c:v>
                </c:pt>
                <c:pt idx="33">
                  <c:v>0.16</c:v>
                </c:pt>
                <c:pt idx="34">
                  <c:v>0.48</c:v>
                </c:pt>
                <c:pt idx="35">
                  <c:v>0.11</c:v>
                </c:pt>
                <c:pt idx="36">
                  <c:v>0.05</c:v>
                </c:pt>
                <c:pt idx="37">
                  <c:v>0.42</c:v>
                </c:pt>
                <c:pt idx="38">
                  <c:v>0.2</c:v>
                </c:pt>
                <c:pt idx="39">
                  <c:v>0.45</c:v>
                </c:pt>
                <c:pt idx="40">
                  <c:v>0.19</c:v>
                </c:pt>
                <c:pt idx="41">
                  <c:v>0.05</c:v>
                </c:pt>
                <c:pt idx="42">
                  <c:v>1.14</c:v>
                </c:pt>
                <c:pt idx="43">
                  <c:v>1.23</c:v>
                </c:pt>
                <c:pt idx="44">
                  <c:v>0.84</c:v>
                </c:pt>
                <c:pt idx="45">
                  <c:v>0.29</c:v>
                </c:pt>
                <c:pt idx="46">
                  <c:v>-0.39</c:v>
                </c:pt>
                <c:pt idx="47">
                  <c:v>-0.12</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-0.12</c:v>
                </c:pt>
                <c:pt idx="48">
                  <c:v>0.1529969871044159</c:v>
                </c:pt>
                <c:pt idx="49">
                  <c:v>0.2309567779302597</c:v>
                </c:pt>
                <c:pt idx="50">
                  <c:v>0.22226907312870026</c:v>
                </c:pt>
                <c:pt idx="51">
                  <c:v>0.23420752584934235</c:v>
                </c:pt>
                <c:pt idx="52">
                  <c:v>0.19376713037490845</c:v>
                </c:pt>
                <c:pt idx="53">
                  <c:v>0.3731745183467865</c:v>
                </c:pt>
                <c:pt idx="54">
                  <c:v>0.6865319609642029</c:v>
                </c:pt>
                <c:pt idx="55">
                  <c:v>0.0621526837348938</c:v>
                </c:pt>
                <c:pt idx="56">
                  <c:v>0.11552828550338745</c:v>
                </c:pt>
                <c:pt idx="57">
                  <c:v>0.1874677538871765</c:v>
                </c:pt>
                <c:pt idx="58">
                  <c:v>0.16638845205307007</c:v>
                </c:pt>
                <c:pt idx="59">
                  <c:v>0.17488178610801697</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-0.2154562771320343</c:v>
                </c:pt>
                <c:pt idx="49">
                  <c:v>-0.19722673296928406</c:v>
                </c:pt>
                <c:pt idx="50">
                  <c:v>-0.22764351963996887</c:v>
                </c:pt>
                <c:pt idx="51">
                  <c:v>-0.20789363980293274</c:v>
                </c:pt>
                <c:pt idx="52">
                  <c:v>-0.2542734444141388</c:v>
                </c:pt>
                <c:pt idx="53">
                  <c:v>-0.1490916907787323</c:v>
                </c:pt>
                <c:pt idx="54">
                  <c:v>-0.03610071539878845</c:v>
                </c:pt>
                <c:pt idx="55">
                  <c:v>-0.4585935175418854</c:v>
                </c:pt>
                <c:pt idx="56">
                  <c:v>-0.35452786087989807</c:v>
                </c:pt>
                <c:pt idx="57">
                  <c:v>-0.29438963532447815</c:v>
                </c:pt>
                <c:pt idx="58">
                  <c:v>-0.30956801772117615</c:v>
                </c:pt>
                <c:pt idx="59">
                  <c:v>-0.3058367073535919</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0.6147758960723877</c:v>
                </c:pt>
                <c:pt idx="49">
                  <c:v>0.8172975778579712</c:v>
                </c:pt>
                <c:pt idx="50">
                  <c:v>0.8069164752960205</c:v>
                </c:pt>
                <c:pt idx="51">
                  <c:v>0.8055089116096497</c:v>
                </c:pt>
                <c:pt idx="52">
                  <c:v>0.7487784624099731</c:v>
                </c:pt>
                <c:pt idx="53">
                  <c:v>1.1148948669433594</c:v>
                </c:pt>
                <c:pt idx="54">
                  <c:v>1.7399811744689941</c:v>
                </c:pt>
                <c:pt idx="55">
                  <c:v>0.719244122505188</c:v>
                </c:pt>
                <c:pt idx="56">
                  <c:v>0.708808958530426</c:v>
                </c:pt>
                <c:pt idx="57">
                  <c:v>0.7814531326293945</c:v>
                </c:pt>
                <c:pt idx="58">
                  <c:v>0.7705416083335876</c:v>
                </c:pt>
                <c:pt idx="59">
                  <c:v>0.7994319200515747</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1.47</c:v>
                </c:pt>
                <c:pt idx="1">
                  <c:v>1.731111</c:v>
                </c:pt>
                <c:pt idx="2">
                  <c:v>2.005</c:v>
                </c:pt>
                <c:pt idx="3">
                  <c:v>2.26</c:v>
                </c:pt>
                <c:pt idx="4">
                  <c:v>2.4875</c:v>
                </c:pt>
                <c:pt idx="5">
                  <c:v>5.21</c:v>
                </c:pt>
                <c:pt idx="6">
                  <c:v>5.085</c:v>
                </c:pt>
                <c:pt idx="7">
                  <c:v>5.016667</c:v>
                </c:pt>
                <c:pt idx="8">
                  <c:v>4.9025</c:v>
                </c:pt>
                <c:pt idx="9">
                  <c:v>4.83</c:v>
                </c:pt>
                <c:pt idx="10">
                  <c:v>4.746667</c:v>
                </c:pt>
                <c:pt idx="11">
                  <c:v>4.655714</c:v>
                </c:pt>
                <c:pt idx="12">
                  <c:v>4.57625</c:v>
                </c:pt>
                <c:pt idx="13">
                  <c:v>4.566667</c:v>
                </c:pt>
                <c:pt idx="14">
                  <c:v>4.453</c:v>
                </c:pt>
                <c:pt idx="15">
                  <c:v>4.334545</c:v>
                </c:pt>
                <c:pt idx="16">
                  <c:v>4.221667</c:v>
                </c:pt>
                <c:pt idx="17">
                  <c:v>2.72</c:v>
                </c:pt>
                <c:pt idx="18">
                  <c:v>2.84</c:v>
                </c:pt>
                <c:pt idx="19">
                  <c:v>2.813333</c:v>
                </c:pt>
                <c:pt idx="20">
                  <c:v>2.8075</c:v>
                </c:pt>
                <c:pt idx="21">
                  <c:v>2.782</c:v>
                </c:pt>
                <c:pt idx="22">
                  <c:v>2.753333</c:v>
                </c:pt>
                <c:pt idx="23">
                  <c:v>2.732857</c:v>
                </c:pt>
                <c:pt idx="24">
                  <c:v>2.7075</c:v>
                </c:pt>
                <c:pt idx="25">
                  <c:v>2.688889</c:v>
                </c:pt>
                <c:pt idx="26">
                  <c:v>2.688</c:v>
                </c:pt>
                <c:pt idx="27">
                  <c:v>2.695455</c:v>
                </c:pt>
                <c:pt idx="28">
                  <c:v>2.708333</c:v>
                </c:pt>
                <c:pt idx="29">
                  <c:v>3.07</c:v>
                </c:pt>
                <c:pt idx="30">
                  <c:v>2.97</c:v>
                </c:pt>
                <c:pt idx="31">
                  <c:v>3.013333</c:v>
                </c:pt>
                <c:pt idx="32">
                  <c:v>3.045</c:v>
                </c:pt>
                <c:pt idx="33">
                  <c:v>3.102</c:v>
                </c:pt>
                <c:pt idx="34">
                  <c:v>3.161667</c:v>
                </c:pt>
                <c:pt idx="35">
                  <c:v>3.181429</c:v>
                </c:pt>
                <c:pt idx="36">
                  <c:v>3.19</c:v>
                </c:pt>
                <c:pt idx="37">
                  <c:v>3.188889</c:v>
                </c:pt>
                <c:pt idx="38">
                  <c:v>3.2</c:v>
                </c:pt>
                <c:pt idx="39">
                  <c:v>3.207273</c:v>
                </c:pt>
                <c:pt idx="40">
                  <c:v>3.2125</c:v>
                </c:pt>
                <c:pt idx="41">
                  <c:v>3.19</c:v>
                </c:pt>
                <c:pt idx="42">
                  <c:v>3.465</c:v>
                </c:pt>
                <c:pt idx="43">
                  <c:v>3.63</c:v>
                </c:pt>
                <c:pt idx="44">
                  <c:v>3.8875</c:v>
                </c:pt>
                <c:pt idx="45">
                  <c:v>4.044</c:v>
                </c:pt>
                <c:pt idx="46">
                  <c:v>4.12</c:v>
                </c:pt>
                <c:pt idx="47">
                  <c:v>4.192857</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4.192857</c:v>
                </c:pt>
                <c:pt idx="48">
                  <c:v>4.293672561645508</c:v>
                </c:pt>
                <c:pt idx="49">
                  <c:v>4.372763156890869</c:v>
                </c:pt>
                <c:pt idx="50">
                  <c:v>4.427985191345215</c:v>
                </c:pt>
                <c:pt idx="51">
                  <c:v>4.420657157897949</c:v>
                </c:pt>
                <c:pt idx="52">
                  <c:v>4.415825843811035</c:v>
                </c:pt>
                <c:pt idx="53">
                  <c:v>3.759011745452881</c:v>
                </c:pt>
                <c:pt idx="54">
                  <c:v>3.7061948776245117</c:v>
                </c:pt>
                <c:pt idx="55">
                  <c:v>3.718090057373047</c:v>
                </c:pt>
                <c:pt idx="56">
                  <c:v>3.7210445404052734</c:v>
                </c:pt>
                <c:pt idx="57">
                  <c:v>3.6731557846069336</c:v>
                </c:pt>
                <c:pt idx="58">
                  <c:v>3.6288506984710693</c:v>
                </c:pt>
                <c:pt idx="59">
                  <c:v>3.6453404426574707</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3.7440104484558105</c:v>
                </c:pt>
                <c:pt idx="49">
                  <c:v>3.5927071571350098</c:v>
                </c:pt>
                <c:pt idx="50">
                  <c:v>3.4758496284484863</c:v>
                </c:pt>
                <c:pt idx="51">
                  <c:v>3.249823570251465</c:v>
                </c:pt>
                <c:pt idx="52">
                  <c:v>3.0224146842956543</c:v>
                </c:pt>
                <c:pt idx="53">
                  <c:v>2.3386611938476562</c:v>
                </c:pt>
                <c:pt idx="54">
                  <c:v>2.241825819015503</c:v>
                </c:pt>
                <c:pt idx="55">
                  <c:v>2.2429633140563965</c:v>
                </c:pt>
                <c:pt idx="56">
                  <c:v>2.3101577758789062</c:v>
                </c:pt>
                <c:pt idx="57">
                  <c:v>2.2570409774780273</c:v>
                </c:pt>
                <c:pt idx="58">
                  <c:v>2.1545984745025635</c:v>
                </c:pt>
                <c:pt idx="59">
                  <c:v>2.112966299057007</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4.876099586486816</c:v>
                </c:pt>
                <c:pt idx="49">
                  <c:v>5.07443904876709</c:v>
                </c:pt>
                <c:pt idx="50">
                  <c:v>5.262516021728516</c:v>
                </c:pt>
                <c:pt idx="51">
                  <c:v>5.4426493644714355</c:v>
                </c:pt>
                <c:pt idx="52">
                  <c:v>5.584532737731934</c:v>
                </c:pt>
                <c:pt idx="53">
                  <c:v>5.141630172729492</c:v>
                </c:pt>
                <c:pt idx="54">
                  <c:v>5.169313430786133</c:v>
                </c:pt>
                <c:pt idx="55">
                  <c:v>5.225419998168945</c:v>
                </c:pt>
                <c:pt idx="56">
                  <c:v>5.289403915405273</c:v>
                </c:pt>
                <c:pt idx="57">
                  <c:v>5.251002311706543</c:v>
                </c:pt>
                <c:pt idx="58">
                  <c:v>5.280646324157715</c:v>
                </c:pt>
                <c:pt idx="59">
                  <c:v>5.317802906036377</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Jul 22</c:v>
                </c:pt>
                <c:pt idx="1">
                  <c:v/>
                </c:pt>
                <c:pt idx="2">
                  <c:v/>
                </c:pt>
                <c:pt idx="3">
                  <c:v/>
                </c:pt>
                <c:pt idx="4">
                  <c:v/>
                </c:pt>
                <c:pt idx="5">
                  <c:v/>
                </c:pt>
                <c:pt idx="6">
                  <c:v>Jan 23</c:v>
                </c:pt>
                <c:pt idx="7">
                  <c:v/>
                </c:pt>
                <c:pt idx="8">
                  <c:v/>
                </c:pt>
                <c:pt idx="9">
                  <c:v/>
                </c:pt>
                <c:pt idx="10">
                  <c:v/>
                </c:pt>
                <c:pt idx="11">
                  <c:v/>
                </c:pt>
                <c:pt idx="12">
                  <c:v>Jul 23</c:v>
                </c:pt>
                <c:pt idx="13">
                  <c:v/>
                </c:pt>
                <c:pt idx="14">
                  <c:v/>
                </c:pt>
                <c:pt idx="15">
                  <c:v/>
                </c:pt>
                <c:pt idx="16">
                  <c:v/>
                </c:pt>
                <c:pt idx="17">
                  <c:v/>
                </c:pt>
                <c:pt idx="18">
                  <c:v>Jan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9.8</c:v>
                </c:pt>
                <c:pt idx="1">
                  <c:v>10.6</c:v>
                </c:pt>
                <c:pt idx="2">
                  <c:v>10.811111</c:v>
                </c:pt>
                <c:pt idx="3">
                  <c:v>10.3</c:v>
                </c:pt>
                <c:pt idx="4">
                  <c:v>9.763636</c:v>
                </c:pt>
                <c:pt idx="5">
                  <c:v>9.625</c:v>
                </c:pt>
                <c:pt idx="6">
                  <c:v>-9.1</c:v>
                </c:pt>
                <c:pt idx="7">
                  <c:v>-2.9</c:v>
                </c:pt>
                <c:pt idx="8">
                  <c:v>-2.466667</c:v>
                </c:pt>
                <c:pt idx="9">
                  <c:v>-1.8</c:v>
                </c:pt>
                <c:pt idx="10">
                  <c:v>-1.54</c:v>
                </c:pt>
                <c:pt idx="11">
                  <c:v>-0.8</c:v>
                </c:pt>
                <c:pt idx="12">
                  <c:v>-0.271429</c:v>
                </c:pt>
                <c:pt idx="13">
                  <c:v>0.2</c:v>
                </c:pt>
                <c:pt idx="14">
                  <c:v>0.6</c:v>
                </c:pt>
                <c:pt idx="15">
                  <c:v>0.99</c:v>
                </c:pt>
                <c:pt idx="16">
                  <c:v>1.472727</c:v>
                </c:pt>
                <c:pt idx="17">
                  <c:v>1.983333</c:v>
                </c:pt>
                <c:pt idx="18">
                  <c:v>18.7</c:v>
                </c:pt>
                <c:pt idx="19">
                  <c:v>6.4</c:v>
                </c:pt>
                <c:pt idx="20">
                  <c:v>5.8</c:v>
                </c:pt>
                <c:pt idx="21">
                  <c:v>6.1</c:v>
                </c:pt>
                <c:pt idx="22">
                  <c:v>7.0</c:v>
                </c:pt>
                <c:pt idx="23">
                  <c:v>8.05</c:v>
                </c:pt>
                <c:pt idx="24">
                  <c:v>8.414286</c:v>
                </c:pt>
                <c:pt idx="25">
                  <c:v>8.6625</c:v>
                </c:pt>
                <c:pt idx="26">
                  <c:v>8.677778</c:v>
                </c:pt>
                <c:pt idx="27">
                  <c:v>8.91</c:v>
                </c:pt>
                <c:pt idx="28">
                  <c:v>9.027273</c:v>
                </c:pt>
                <c:pt idx="29">
                  <c:v>0.5</c:v>
                </c:pt>
                <c:pt idx="30">
                  <c:v>10.1</c:v>
                </c:pt>
                <c:pt idx="31">
                  <c:v>10.633333</c:v>
                </c:pt>
                <c:pt idx="32">
                  <c:v>10.675</c:v>
                </c:pt>
                <c:pt idx="33">
                  <c:v>10.74</c:v>
                </c:pt>
                <c:pt idx="34">
                  <c:v>10.483333</c:v>
                </c:pt>
                <c:pt idx="35">
                  <c:v>10.071429</c:v>
                </c:pt>
                <c:pt idx="36">
                  <c:v>10.05</c:v>
                </c:pt>
                <c:pt idx="37">
                  <c:v>10.322222</c:v>
                </c:pt>
                <c:pt idx="38">
                  <c:v>10.39</c:v>
                </c:pt>
                <c:pt idx="39">
                  <c:v>10.518182</c:v>
                </c:pt>
                <c:pt idx="40">
                  <c:v>10.55</c:v>
                </c:pt>
                <c:pt idx="41">
                  <c:v>23.6</c:v>
                </c:pt>
                <c:pt idx="42">
                  <c:v>12.4</c:v>
                </c:pt>
                <c:pt idx="43">
                  <c:v>10.9</c:v>
                </c:pt>
                <c:pt idx="44">
                  <c:v>10.45</c:v>
                </c:pt>
                <c:pt idx="45">
                  <c:v>10.5</c:v>
                </c:pt>
                <c:pt idx="46">
                  <c:v>10.883333</c:v>
                </c:pt>
                <c:pt idx="47">
                  <c:v>11.471429</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Jul 22</c:v>
                </c:pt>
                <c:pt idx="1">
                  <c:v/>
                </c:pt>
                <c:pt idx="2">
                  <c:v/>
                </c:pt>
                <c:pt idx="3">
                  <c:v/>
                </c:pt>
                <c:pt idx="4">
                  <c:v/>
                </c:pt>
                <c:pt idx="5">
                  <c:v/>
                </c:pt>
                <c:pt idx="6">
                  <c:v>Jan 23</c:v>
                </c:pt>
                <c:pt idx="7">
                  <c:v/>
                </c:pt>
                <c:pt idx="8">
                  <c:v/>
                </c:pt>
                <c:pt idx="9">
                  <c:v/>
                </c:pt>
                <c:pt idx="10">
                  <c:v/>
                </c:pt>
                <c:pt idx="11">
                  <c:v/>
                </c:pt>
                <c:pt idx="12">
                  <c:v>Jul 23</c:v>
                </c:pt>
                <c:pt idx="13">
                  <c:v/>
                </c:pt>
                <c:pt idx="14">
                  <c:v/>
                </c:pt>
                <c:pt idx="15">
                  <c:v/>
                </c:pt>
                <c:pt idx="16">
                  <c:v/>
                </c:pt>
                <c:pt idx="17">
                  <c:v/>
                </c:pt>
                <c:pt idx="18">
                  <c:v>Jan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11.471429</c:v>
                </c:pt>
                <c:pt idx="48">
                  <c:v>11.26875114440918</c:v>
                </c:pt>
                <c:pt idx="49">
                  <c:v>11.479278564453125</c:v>
                </c:pt>
                <c:pt idx="50">
                  <c:v>11.275717735290527</c:v>
                </c:pt>
                <c:pt idx="51">
                  <c:v>11.270975112915039</c:v>
                </c:pt>
                <c:pt idx="52">
                  <c:v>10.887290000915527</c:v>
                </c:pt>
                <c:pt idx="53">
                  <c:v>11.0288667678833</c:v>
                </c:pt>
                <c:pt idx="54">
                  <c:v>13.813348770141602</c:v>
                </c:pt>
                <c:pt idx="55">
                  <c:v>11.553899765014648</c:v>
                </c:pt>
                <c:pt idx="56">
                  <c:v>11.01864242553711</c:v>
                </c:pt>
                <c:pt idx="57">
                  <c:v>11.337760925292969</c:v>
                </c:pt>
                <c:pt idx="58">
                  <c:v>11.330443382263184</c:v>
                </c:pt>
                <c:pt idx="59">
                  <c:v>11.254291534423828</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Jul 22</c:v>
                </c:pt>
                <c:pt idx="1">
                  <c:v/>
                </c:pt>
                <c:pt idx="2">
                  <c:v/>
                </c:pt>
                <c:pt idx="3">
                  <c:v/>
                </c:pt>
                <c:pt idx="4">
                  <c:v/>
                </c:pt>
                <c:pt idx="5">
                  <c:v/>
                </c:pt>
                <c:pt idx="6">
                  <c:v>Jan 23</c:v>
                </c:pt>
                <c:pt idx="7">
                  <c:v/>
                </c:pt>
                <c:pt idx="8">
                  <c:v/>
                </c:pt>
                <c:pt idx="9">
                  <c:v/>
                </c:pt>
                <c:pt idx="10">
                  <c:v/>
                </c:pt>
                <c:pt idx="11">
                  <c:v/>
                </c:pt>
                <c:pt idx="12">
                  <c:v>Jul 23</c:v>
                </c:pt>
                <c:pt idx="13">
                  <c:v/>
                </c:pt>
                <c:pt idx="14">
                  <c:v/>
                </c:pt>
                <c:pt idx="15">
                  <c:v/>
                </c:pt>
                <c:pt idx="16">
                  <c:v/>
                </c:pt>
                <c:pt idx="17">
                  <c:v/>
                </c:pt>
                <c:pt idx="18">
                  <c:v>Jan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9.785425186157227</c:v>
                </c:pt>
                <c:pt idx="49">
                  <c:v>9.650279998779297</c:v>
                </c:pt>
                <c:pt idx="50">
                  <c:v>8.93067741394043</c:v>
                </c:pt>
                <c:pt idx="51">
                  <c:v>8.767549514770508</c:v>
                </c:pt>
                <c:pt idx="52">
                  <c:v>8.037433624267578</c:v>
                </c:pt>
                <c:pt idx="53">
                  <c:v>6.834388732910156</c:v>
                </c:pt>
                <c:pt idx="54">
                  <c:v>8.55046272277832</c:v>
                </c:pt>
                <c:pt idx="55">
                  <c:v>7.127677917480469</c:v>
                </c:pt>
                <c:pt idx="56">
                  <c:v>7.214849948883057</c:v>
                </c:pt>
                <c:pt idx="57">
                  <c:v>7.3825273513793945</c:v>
                </c:pt>
                <c:pt idx="58">
                  <c:v>6.946683883666992</c:v>
                </c:pt>
                <c:pt idx="59">
                  <c:v>7.524826526641846</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Jul 22</c:v>
                </c:pt>
                <c:pt idx="1">
                  <c:v/>
                </c:pt>
                <c:pt idx="2">
                  <c:v/>
                </c:pt>
                <c:pt idx="3">
                  <c:v/>
                </c:pt>
                <c:pt idx="4">
                  <c:v/>
                </c:pt>
                <c:pt idx="5">
                  <c:v/>
                </c:pt>
                <c:pt idx="6">
                  <c:v>Jan 23</c:v>
                </c:pt>
                <c:pt idx="7">
                  <c:v/>
                </c:pt>
                <c:pt idx="8">
                  <c:v/>
                </c:pt>
                <c:pt idx="9">
                  <c:v/>
                </c:pt>
                <c:pt idx="10">
                  <c:v/>
                </c:pt>
                <c:pt idx="11">
                  <c:v/>
                </c:pt>
                <c:pt idx="12">
                  <c:v>Jul 23</c:v>
                </c:pt>
                <c:pt idx="13">
                  <c:v/>
                </c:pt>
                <c:pt idx="14">
                  <c:v/>
                </c:pt>
                <c:pt idx="15">
                  <c:v/>
                </c:pt>
                <c:pt idx="16">
                  <c:v/>
                </c:pt>
                <c:pt idx="17">
                  <c:v/>
                </c:pt>
                <c:pt idx="18">
                  <c:v>Jan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13.123865127563477</c:v>
                </c:pt>
                <c:pt idx="49">
                  <c:v>14.135391235351562</c:v>
                </c:pt>
                <c:pt idx="50">
                  <c:v>14.195937156677246</c:v>
                </c:pt>
                <c:pt idx="51">
                  <c:v>14.224895477294922</c:v>
                </c:pt>
                <c:pt idx="52">
                  <c:v>14.31810188293457</c:v>
                </c:pt>
                <c:pt idx="53">
                  <c:v>16.699787139892578</c:v>
                </c:pt>
                <c:pt idx="54">
                  <c:v>24.99844741821289</c:v>
                </c:pt>
                <c:pt idx="55">
                  <c:v>18.545223236083984</c:v>
                </c:pt>
                <c:pt idx="56">
                  <c:v>15.926944732666016</c:v>
                </c:pt>
                <c:pt idx="57">
                  <c:v>16.775209426879883</c:v>
                </c:pt>
                <c:pt idx="58">
                  <c:v>16.777301788330078</c:v>
                </c:pt>
                <c:pt idx="59">
                  <c:v>15.981874465942383</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Jul 21</c:v>
                </c:pt>
                <c:pt idx="1">
                  <c:v/>
                </c:pt>
                <c:pt idx="2">
                  <c:v/>
                </c:pt>
                <c:pt idx="3">
                  <c:v/>
                </c:pt>
                <c:pt idx="4">
                  <c:v/>
                </c:pt>
                <c:pt idx="5">
                  <c:v/>
                </c:pt>
                <c:pt idx="6">
                  <c:v>Jan 22</c:v>
                </c:pt>
                <c:pt idx="7">
                  <c:v/>
                </c:pt>
                <c:pt idx="8">
                  <c:v/>
                </c:pt>
                <c:pt idx="9">
                  <c:v/>
                </c:pt>
                <c:pt idx="10">
                  <c:v/>
                </c:pt>
                <c:pt idx="11">
                  <c:v/>
                </c:pt>
                <c:pt idx="12">
                  <c:v>Jul 22</c:v>
                </c:pt>
                <c:pt idx="13">
                  <c:v/>
                </c:pt>
                <c:pt idx="14">
                  <c:v/>
                </c:pt>
                <c:pt idx="15">
                  <c:v/>
                </c:pt>
                <c:pt idx="16">
                  <c:v/>
                </c:pt>
                <c:pt idx="17">
                  <c:v/>
                </c:pt>
                <c:pt idx="18">
                  <c:v>Jan 23</c:v>
                </c:pt>
                <c:pt idx="19">
                  <c:v/>
                </c:pt>
                <c:pt idx="20">
                  <c:v/>
                </c:pt>
                <c:pt idx="21">
                  <c:v/>
                </c:pt>
                <c:pt idx="22">
                  <c:v/>
                </c:pt>
                <c:pt idx="23">
                  <c:v/>
                </c:pt>
                <c:pt idx="24">
                  <c:v>Jul 23</c:v>
                </c:pt>
                <c:pt idx="25">
                  <c:v/>
                </c:pt>
                <c:pt idx="26">
                  <c:v/>
                </c:pt>
                <c:pt idx="27">
                  <c:v/>
                </c:pt>
                <c:pt idx="28">
                  <c:v/>
                </c:pt>
                <c:pt idx="29">
                  <c:v/>
                </c:pt>
                <c:pt idx="30">
                  <c:v>Aug 24</c:v>
                </c:pt>
                <c:pt idx="31">
                  <c:v/>
                </c:pt>
                <c:pt idx="32">
                  <c:v/>
                </c:pt>
                <c:pt idx="33">
                  <c:v/>
                </c:pt>
                <c:pt idx="34">
                  <c:v/>
                </c:pt>
                <c:pt idx="35">
                  <c:v/>
                </c:pt>
                <c:pt idx="36">
                  <c:v>Apr 25</c:v>
                </c:pt>
                <c:pt idx="37">
                  <c:v/>
                </c:pt>
                <c:pt idx="38">
                  <c:v/>
                </c:pt>
                <c:pt idx="39">
                  <c:v/>
                </c:pt>
                <c:pt idx="40">
                  <c:v/>
                </c:pt>
                <c:pt idx="41">
                  <c:v/>
                </c:pt>
                <c:pt idx="42">
                  <c:v>Nov 25</c:v>
                </c:pt>
                <c:pt idx="43">
                  <c:v/>
                </c:pt>
                <c:pt idx="44">
                  <c:v/>
                </c:pt>
                <c:pt idx="45">
                  <c:v/>
                </c:pt>
                <c:pt idx="46">
                  <c:v/>
                </c:pt>
                <c:pt idx="47">
                  <c:v/>
                </c:pt>
                <c:pt idx="48">
                  <c:v>Jul 26</c:v>
                </c:pt>
                <c:pt idx="49">
                  <c:v/>
                </c:pt>
                <c:pt idx="50">
                  <c:v/>
                </c:pt>
                <c:pt idx="51">
                  <c:v/>
                </c:pt>
                <c:pt idx="52">
                  <c:v/>
                </c:pt>
                <c:pt idx="53">
                  <c:v/>
                </c:pt>
                <c:pt idx="54">
                  <c:v>Jan 27</c:v>
                </c:pt>
                <c:pt idx="55">
                  <c:v/>
                </c:pt>
                <c:pt idx="56">
                  <c:v/>
                </c:pt>
                <c:pt idx="57">
                  <c:v/>
                </c:pt>
                <c:pt idx="58">
                  <c:v/>
                </c:pt>
                <c:pt idx="59">
                  <c:v/>
                </c:pt>
              </c:strCache>
            </c:strRef>
          </c:cat>
          <c:val>
            <c:numRef>
              <c:f>Sheet1!$B$2:$B$61</c:f>
              <c:numCache>
                <c:formatCode>General</c:formatCode>
                <c:ptCount val="60"/>
                <c:pt idx="0">
                  <c:v>101884200000.0</c:v>
                </c:pt>
                <c:pt idx="1">
                  <c:v>104967500000.0</c:v>
                </c:pt>
                <c:pt idx="2">
                  <c:v>105232500000.0</c:v>
                </c:pt>
                <c:pt idx="3">
                  <c:v>105427200000.0</c:v>
                </c:pt>
                <c:pt idx="4">
                  <c:v>108028900000.0</c:v>
                </c:pt>
                <c:pt idx="5">
                  <c:v>107436500000.0</c:v>
                </c:pt>
                <c:pt idx="6">
                  <c:v>109644800000.0</c:v>
                </c:pt>
                <c:pt idx="7">
                  <c:v>108975500000.0</c:v>
                </c:pt>
                <c:pt idx="8">
                  <c:v>106329200000.0</c:v>
                </c:pt>
                <c:pt idx="9">
                  <c:v>105437700000.0</c:v>
                </c:pt>
                <c:pt idx="10">
                  <c:v>102886600000.0</c:v>
                </c:pt>
                <c:pt idx="11">
                  <c:v>101426300000.0</c:v>
                </c:pt>
                <c:pt idx="12">
                  <c:v>98605400000.0</c:v>
                </c:pt>
                <c:pt idx="13">
                  <c:v>92101600000.0</c:v>
                </c:pt>
                <c:pt idx="14">
                  <c:v>85813100000.0</c:v>
                </c:pt>
                <c:pt idx="15">
                  <c:v>84108000000.0</c:v>
                </c:pt>
                <c:pt idx="16">
                  <c:v>83475100000.0</c:v>
                </c:pt>
                <c:pt idx="17">
                  <c:v>84693300000.0</c:v>
                </c:pt>
                <c:pt idx="18">
                  <c:v>86400400000.0</c:v>
                </c:pt>
                <c:pt idx="19">
                  <c:v>85801600000.0</c:v>
                </c:pt>
                <c:pt idx="20">
                  <c:v>86346100000.0</c:v>
                </c:pt>
                <c:pt idx="21">
                  <c:v>88132800000.0</c:v>
                </c:pt>
                <c:pt idx="22">
                  <c:v>87678500000.0</c:v>
                </c:pt>
                <c:pt idx="23">
                  <c:v>89241000000.0</c:v>
                </c:pt>
                <c:pt idx="24">
                  <c:v>87225900000.0</c:v>
                </c:pt>
                <c:pt idx="25">
                  <c:v>87686400000.0</c:v>
                </c:pt>
                <c:pt idx="26">
                  <c:v>87629400000.0</c:v>
                </c:pt>
                <c:pt idx="27">
                  <c:v>87200400000.0</c:v>
                </c:pt>
                <c:pt idx="28">
                  <c:v>88085800000.0</c:v>
                </c:pt>
                <c:pt idx="29">
                  <c:v>81181200000.0</c:v>
                </c:pt>
                <c:pt idx="30">
                  <c:v>81992800000.0</c:v>
                </c:pt>
                <c:pt idx="31">
                  <c:v>82344140000.0</c:v>
                </c:pt>
                <c:pt idx="32">
                  <c:v>82469160000.0</c:v>
                </c:pt>
                <c:pt idx="33">
                  <c:v>82039080000.0</c:v>
                </c:pt>
                <c:pt idx="34">
                  <c:v>81214370000.0</c:v>
                </c:pt>
                <c:pt idx="35">
                  <c:v>78985970000.0</c:v>
                </c:pt>
                <c:pt idx="36">
                  <c:v>80096300000.0</c:v>
                </c:pt>
                <c:pt idx="37">
                  <c:v>79751100000.0</c:v>
                </c:pt>
                <c:pt idx="38">
                  <c:v>81099230000.0</c:v>
                </c:pt>
                <c:pt idx="39">
                  <c:v>80279790000.0</c:v>
                </c:pt>
                <c:pt idx="40">
                  <c:v>80810110000.0</c:v>
                </c:pt>
                <c:pt idx="41">
                  <c:v>82209440000.0</c:v>
                </c:pt>
                <c:pt idx="42">
                  <c:v>81395500000.0</c:v>
                </c:pt>
                <c:pt idx="43">
                  <c:v>83618780000.0</c:v>
                </c:pt>
                <c:pt idx="44">
                  <c:v>82565320000.0</c:v>
                </c:pt>
                <c:pt idx="45">
                  <c:v>82552070000.0</c:v>
                </c:pt>
                <c:pt idx="46">
                  <c:v>83090820000.0</c:v>
                </c:pt>
                <c:pt idx="47">
                  <c:v>86318350000.0</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Jul 21</c:v>
                </c:pt>
                <c:pt idx="1">
                  <c:v/>
                </c:pt>
                <c:pt idx="2">
                  <c:v/>
                </c:pt>
                <c:pt idx="3">
                  <c:v/>
                </c:pt>
                <c:pt idx="4">
                  <c:v/>
                </c:pt>
                <c:pt idx="5">
                  <c:v/>
                </c:pt>
                <c:pt idx="6">
                  <c:v>Jan 22</c:v>
                </c:pt>
                <c:pt idx="7">
                  <c:v/>
                </c:pt>
                <c:pt idx="8">
                  <c:v/>
                </c:pt>
                <c:pt idx="9">
                  <c:v/>
                </c:pt>
                <c:pt idx="10">
                  <c:v/>
                </c:pt>
                <c:pt idx="11">
                  <c:v/>
                </c:pt>
                <c:pt idx="12">
                  <c:v>Jul 22</c:v>
                </c:pt>
                <c:pt idx="13">
                  <c:v/>
                </c:pt>
                <c:pt idx="14">
                  <c:v/>
                </c:pt>
                <c:pt idx="15">
                  <c:v/>
                </c:pt>
                <c:pt idx="16">
                  <c:v/>
                </c:pt>
                <c:pt idx="17">
                  <c:v/>
                </c:pt>
                <c:pt idx="18">
                  <c:v>Jan 23</c:v>
                </c:pt>
                <c:pt idx="19">
                  <c:v/>
                </c:pt>
                <c:pt idx="20">
                  <c:v/>
                </c:pt>
                <c:pt idx="21">
                  <c:v/>
                </c:pt>
                <c:pt idx="22">
                  <c:v/>
                </c:pt>
                <c:pt idx="23">
                  <c:v/>
                </c:pt>
                <c:pt idx="24">
                  <c:v>Jul 23</c:v>
                </c:pt>
                <c:pt idx="25">
                  <c:v/>
                </c:pt>
                <c:pt idx="26">
                  <c:v/>
                </c:pt>
                <c:pt idx="27">
                  <c:v/>
                </c:pt>
                <c:pt idx="28">
                  <c:v/>
                </c:pt>
                <c:pt idx="29">
                  <c:v/>
                </c:pt>
                <c:pt idx="30">
                  <c:v>Aug 24</c:v>
                </c:pt>
                <c:pt idx="31">
                  <c:v/>
                </c:pt>
                <c:pt idx="32">
                  <c:v/>
                </c:pt>
                <c:pt idx="33">
                  <c:v/>
                </c:pt>
                <c:pt idx="34">
                  <c:v/>
                </c:pt>
                <c:pt idx="35">
                  <c:v/>
                </c:pt>
                <c:pt idx="36">
                  <c:v>Apr 25</c:v>
                </c:pt>
                <c:pt idx="37">
                  <c:v/>
                </c:pt>
                <c:pt idx="38">
                  <c:v/>
                </c:pt>
                <c:pt idx="39">
                  <c:v/>
                </c:pt>
                <c:pt idx="40">
                  <c:v/>
                </c:pt>
                <c:pt idx="41">
                  <c:v/>
                </c:pt>
                <c:pt idx="42">
                  <c:v>Nov 25</c:v>
                </c:pt>
                <c:pt idx="43">
                  <c:v/>
                </c:pt>
                <c:pt idx="44">
                  <c:v/>
                </c:pt>
                <c:pt idx="45">
                  <c:v/>
                </c:pt>
                <c:pt idx="46">
                  <c:v/>
                </c:pt>
                <c:pt idx="47">
                  <c:v/>
                </c:pt>
                <c:pt idx="48">
                  <c:v>Jul 26</c:v>
                </c:pt>
                <c:pt idx="49">
                  <c:v/>
                </c:pt>
                <c:pt idx="50">
                  <c:v/>
                </c:pt>
                <c:pt idx="51">
                  <c:v/>
                </c:pt>
                <c:pt idx="52">
                  <c:v/>
                </c:pt>
                <c:pt idx="53">
                  <c:v/>
                </c:pt>
                <c:pt idx="54">
                  <c:v>Jan 27</c:v>
                </c:pt>
                <c:pt idx="55">
                  <c:v/>
                </c:pt>
                <c:pt idx="56">
                  <c:v/>
                </c:pt>
                <c:pt idx="57">
                  <c:v/>
                </c:pt>
                <c:pt idx="58">
                  <c:v/>
                </c:pt>
                <c:pt idx="59">
                  <c:v/>
                </c:pt>
              </c:strCache>
            </c:strRef>
          </c:cat>
          <c:val>
            <c:numRef>
              <c:f>Sheet1!$C$2:$C$61</c:f>
              <c:numCache>
                <c:formatCode>General</c:formatCode>
                <c:ptCount val="60"/>
                <c:pt idx="47">
                  <c:v>86318350000.0</c:v>
                </c:pt>
                <c:pt idx="48">
                  <c:v>89206857728.0</c:v>
                </c:pt>
                <c:pt idx="49">
                  <c:v>89248522240.0</c:v>
                </c:pt>
                <c:pt idx="50">
                  <c:v>89305317376.0</c:v>
                </c:pt>
                <c:pt idx="51">
                  <c:v>89441763328.0</c:v>
                </c:pt>
                <c:pt idx="52">
                  <c:v>89535922176.0</c:v>
                </c:pt>
                <c:pt idx="53">
                  <c:v>89357885440.0</c:v>
                </c:pt>
                <c:pt idx="54">
                  <c:v>90072498176.0</c:v>
                </c:pt>
                <c:pt idx="55">
                  <c:v>90399195136.0</c:v>
                </c:pt>
                <c:pt idx="56">
                  <c:v>91025596416.0</c:v>
                </c:pt>
                <c:pt idx="57">
                  <c:v>90838286336.0</c:v>
                </c:pt>
                <c:pt idx="58">
                  <c:v>90916814848.0</c:v>
                </c:pt>
                <c:pt idx="59">
                  <c:v>90775838720.0</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Jul 21</c:v>
                </c:pt>
                <c:pt idx="1">
                  <c:v/>
                </c:pt>
                <c:pt idx="2">
                  <c:v/>
                </c:pt>
                <c:pt idx="3">
                  <c:v/>
                </c:pt>
                <c:pt idx="4">
                  <c:v/>
                </c:pt>
                <c:pt idx="5">
                  <c:v/>
                </c:pt>
                <c:pt idx="6">
                  <c:v>Jan 22</c:v>
                </c:pt>
                <c:pt idx="7">
                  <c:v/>
                </c:pt>
                <c:pt idx="8">
                  <c:v/>
                </c:pt>
                <c:pt idx="9">
                  <c:v/>
                </c:pt>
                <c:pt idx="10">
                  <c:v/>
                </c:pt>
                <c:pt idx="11">
                  <c:v/>
                </c:pt>
                <c:pt idx="12">
                  <c:v>Jul 22</c:v>
                </c:pt>
                <c:pt idx="13">
                  <c:v/>
                </c:pt>
                <c:pt idx="14">
                  <c:v/>
                </c:pt>
                <c:pt idx="15">
                  <c:v/>
                </c:pt>
                <c:pt idx="16">
                  <c:v/>
                </c:pt>
                <c:pt idx="17">
                  <c:v/>
                </c:pt>
                <c:pt idx="18">
                  <c:v>Jan 23</c:v>
                </c:pt>
                <c:pt idx="19">
                  <c:v/>
                </c:pt>
                <c:pt idx="20">
                  <c:v/>
                </c:pt>
                <c:pt idx="21">
                  <c:v/>
                </c:pt>
                <c:pt idx="22">
                  <c:v/>
                </c:pt>
                <c:pt idx="23">
                  <c:v/>
                </c:pt>
                <c:pt idx="24">
                  <c:v>Jul 23</c:v>
                </c:pt>
                <c:pt idx="25">
                  <c:v/>
                </c:pt>
                <c:pt idx="26">
                  <c:v/>
                </c:pt>
                <c:pt idx="27">
                  <c:v/>
                </c:pt>
                <c:pt idx="28">
                  <c:v/>
                </c:pt>
                <c:pt idx="29">
                  <c:v/>
                </c:pt>
                <c:pt idx="30">
                  <c:v>Aug 24</c:v>
                </c:pt>
                <c:pt idx="31">
                  <c:v/>
                </c:pt>
                <c:pt idx="32">
                  <c:v/>
                </c:pt>
                <c:pt idx="33">
                  <c:v/>
                </c:pt>
                <c:pt idx="34">
                  <c:v/>
                </c:pt>
                <c:pt idx="35">
                  <c:v/>
                </c:pt>
                <c:pt idx="36">
                  <c:v>Apr 25</c:v>
                </c:pt>
                <c:pt idx="37">
                  <c:v/>
                </c:pt>
                <c:pt idx="38">
                  <c:v/>
                </c:pt>
                <c:pt idx="39">
                  <c:v/>
                </c:pt>
                <c:pt idx="40">
                  <c:v/>
                </c:pt>
                <c:pt idx="41">
                  <c:v/>
                </c:pt>
                <c:pt idx="42">
                  <c:v>Nov 25</c:v>
                </c:pt>
                <c:pt idx="43">
                  <c:v/>
                </c:pt>
                <c:pt idx="44">
                  <c:v/>
                </c:pt>
                <c:pt idx="45">
                  <c:v/>
                </c:pt>
                <c:pt idx="46">
                  <c:v/>
                </c:pt>
                <c:pt idx="47">
                  <c:v/>
                </c:pt>
                <c:pt idx="48">
                  <c:v>Jul 26</c:v>
                </c:pt>
                <c:pt idx="49">
                  <c:v/>
                </c:pt>
                <c:pt idx="50">
                  <c:v/>
                </c:pt>
                <c:pt idx="51">
                  <c:v/>
                </c:pt>
                <c:pt idx="52">
                  <c:v/>
                </c:pt>
                <c:pt idx="53">
                  <c:v/>
                </c:pt>
                <c:pt idx="54">
                  <c:v>Jan 27</c:v>
                </c:pt>
                <c:pt idx="55">
                  <c:v/>
                </c:pt>
                <c:pt idx="56">
                  <c:v/>
                </c:pt>
                <c:pt idx="57">
                  <c:v/>
                </c:pt>
                <c:pt idx="58">
                  <c:v/>
                </c:pt>
                <c:pt idx="59">
                  <c:v/>
                </c:pt>
              </c:strCache>
            </c:strRef>
          </c:cat>
          <c:val>
            <c:numRef>
              <c:f>Sheet1!$D$2:$D$61</c:f>
              <c:numCache>
                <c:formatCode>General</c:formatCode>
                <c:ptCount val="60"/>
                <c:pt idx="48">
                  <c:v>85566791680.0</c:v>
                </c:pt>
                <c:pt idx="49">
                  <c:v>84239147008.0</c:v>
                </c:pt>
                <c:pt idx="50">
                  <c:v>82077360128.0</c:v>
                </c:pt>
                <c:pt idx="51">
                  <c:v>81166950400.0</c:v>
                </c:pt>
                <c:pt idx="52">
                  <c:v>79281856512.0</c:v>
                </c:pt>
                <c:pt idx="53">
                  <c:v>77707730944.0</c:v>
                </c:pt>
                <c:pt idx="54">
                  <c:v>77595926528.0</c:v>
                </c:pt>
                <c:pt idx="55">
                  <c:v>76891611136.0</c:v>
                </c:pt>
                <c:pt idx="56">
                  <c:v>75480367104.0</c:v>
                </c:pt>
                <c:pt idx="57">
                  <c:v>75048083456.0</c:v>
                </c:pt>
                <c:pt idx="58">
                  <c:v>72712798208.0</c:v>
                </c:pt>
                <c:pt idx="59">
                  <c:v>71915274240.0</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Jul 21</c:v>
                </c:pt>
                <c:pt idx="1">
                  <c:v/>
                </c:pt>
                <c:pt idx="2">
                  <c:v/>
                </c:pt>
                <c:pt idx="3">
                  <c:v/>
                </c:pt>
                <c:pt idx="4">
                  <c:v/>
                </c:pt>
                <c:pt idx="5">
                  <c:v/>
                </c:pt>
                <c:pt idx="6">
                  <c:v>Jan 22</c:v>
                </c:pt>
                <c:pt idx="7">
                  <c:v/>
                </c:pt>
                <c:pt idx="8">
                  <c:v/>
                </c:pt>
                <c:pt idx="9">
                  <c:v/>
                </c:pt>
                <c:pt idx="10">
                  <c:v/>
                </c:pt>
                <c:pt idx="11">
                  <c:v/>
                </c:pt>
                <c:pt idx="12">
                  <c:v>Jul 22</c:v>
                </c:pt>
                <c:pt idx="13">
                  <c:v/>
                </c:pt>
                <c:pt idx="14">
                  <c:v/>
                </c:pt>
                <c:pt idx="15">
                  <c:v/>
                </c:pt>
                <c:pt idx="16">
                  <c:v/>
                </c:pt>
                <c:pt idx="17">
                  <c:v/>
                </c:pt>
                <c:pt idx="18">
                  <c:v>Jan 23</c:v>
                </c:pt>
                <c:pt idx="19">
                  <c:v/>
                </c:pt>
                <c:pt idx="20">
                  <c:v/>
                </c:pt>
                <c:pt idx="21">
                  <c:v/>
                </c:pt>
                <c:pt idx="22">
                  <c:v/>
                </c:pt>
                <c:pt idx="23">
                  <c:v/>
                </c:pt>
                <c:pt idx="24">
                  <c:v>Jul 23</c:v>
                </c:pt>
                <c:pt idx="25">
                  <c:v/>
                </c:pt>
                <c:pt idx="26">
                  <c:v/>
                </c:pt>
                <c:pt idx="27">
                  <c:v/>
                </c:pt>
                <c:pt idx="28">
                  <c:v/>
                </c:pt>
                <c:pt idx="29">
                  <c:v/>
                </c:pt>
                <c:pt idx="30">
                  <c:v>Aug 24</c:v>
                </c:pt>
                <c:pt idx="31">
                  <c:v/>
                </c:pt>
                <c:pt idx="32">
                  <c:v/>
                </c:pt>
                <c:pt idx="33">
                  <c:v/>
                </c:pt>
                <c:pt idx="34">
                  <c:v/>
                </c:pt>
                <c:pt idx="35">
                  <c:v/>
                </c:pt>
                <c:pt idx="36">
                  <c:v>Apr 25</c:v>
                </c:pt>
                <c:pt idx="37">
                  <c:v/>
                </c:pt>
                <c:pt idx="38">
                  <c:v/>
                </c:pt>
                <c:pt idx="39">
                  <c:v/>
                </c:pt>
                <c:pt idx="40">
                  <c:v/>
                </c:pt>
                <c:pt idx="41">
                  <c:v/>
                </c:pt>
                <c:pt idx="42">
                  <c:v>Nov 25</c:v>
                </c:pt>
                <c:pt idx="43">
                  <c:v/>
                </c:pt>
                <c:pt idx="44">
                  <c:v/>
                </c:pt>
                <c:pt idx="45">
                  <c:v/>
                </c:pt>
                <c:pt idx="46">
                  <c:v/>
                </c:pt>
                <c:pt idx="47">
                  <c:v/>
                </c:pt>
                <c:pt idx="48">
                  <c:v>Jul 26</c:v>
                </c:pt>
                <c:pt idx="49">
                  <c:v/>
                </c:pt>
                <c:pt idx="50">
                  <c:v/>
                </c:pt>
                <c:pt idx="51">
                  <c:v/>
                </c:pt>
                <c:pt idx="52">
                  <c:v/>
                </c:pt>
                <c:pt idx="53">
                  <c:v/>
                </c:pt>
                <c:pt idx="54">
                  <c:v>Jan 27</c:v>
                </c:pt>
                <c:pt idx="55">
                  <c:v/>
                </c:pt>
                <c:pt idx="56">
                  <c:v/>
                </c:pt>
                <c:pt idx="57">
                  <c:v/>
                </c:pt>
                <c:pt idx="58">
                  <c:v/>
                </c:pt>
                <c:pt idx="59">
                  <c:v/>
                </c:pt>
              </c:strCache>
            </c:strRef>
          </c:cat>
          <c:val>
            <c:numRef>
              <c:f>Sheet1!$E$2:$E$61</c:f>
              <c:numCache>
                <c:formatCode>General</c:formatCode>
                <c:ptCount val="60"/>
                <c:pt idx="48">
                  <c:v>92485697536.0</c:v>
                </c:pt>
                <c:pt idx="49">
                  <c:v>94157242368.0</c:v>
                </c:pt>
                <c:pt idx="50">
                  <c:v>96233472000.0</c:v>
                </c:pt>
                <c:pt idx="51">
                  <c:v>98316189696.0</c:v>
                </c:pt>
                <c:pt idx="52">
                  <c:v>100429619200.0</c:v>
                </c:pt>
                <c:pt idx="53">
                  <c:v>101814657024.0</c:v>
                </c:pt>
                <c:pt idx="54">
                  <c:v>103696400384.0</c:v>
                </c:pt>
                <c:pt idx="55">
                  <c:v>105355534336.0</c:v>
                </c:pt>
                <c:pt idx="56">
                  <c:v>106818093056.0</c:v>
                </c:pt>
                <c:pt idx="57">
                  <c:v>107629780992.0</c:v>
                </c:pt>
                <c:pt idx="58">
                  <c:v>109765148672.0</c:v>
                </c:pt>
                <c:pt idx="59">
                  <c:v>111814197248.0</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quot;M&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chart>
    <c:title>
      <c:tx>
        <c:rich>
          <a:bodyPr/>
          <a:lstStyle/>
          <a:p>
            <a:r>
              <a:rPr sz="1200"/>
              <a:t>CPI YoY (%)</a:t>
            </a:r>
          </a:p>
        </c:rich>
      </c:tx>
      <c:layout/>
      <c:overlay val="0"/>
    </c:title>
    <c:autoTitleDeleted val="0"/>
    <c:plotArea>
      <c:lineChart>
        <c:grouping val="standard"/>
        <c:varyColors val="0"/>
        <c:ser>
          <c:idx val="0"/>
          <c:order val="0"/>
          <c:tx>
            <c:strRef>
              <c:f>Sheet1!$B$1</c:f>
              <c:strCache>
                <c:ptCount val="1"/>
                <c:pt idx="0">
                  <c:v>YoY</c:v>
                </c:pt>
              </c:strCache>
            </c:strRef>
          </c:tx>
          <c:spPr>
            <a:ln w="19050">
              <a:solidFill>
                <a:srgbClr val="8E0100"/>
              </a:solidFill>
            </a:ln>
          </c:spPr>
          <c:marker>
            <c:symbol val="none"/>
          </c:marker>
          <c:cat>
            <c:strRef>
              <c:f>Sheet1!$A$2:$A$49</c:f>
              <c:strCache>
                <c:ptCount val="48"/>
                <c:pt idx="0">
                  <c:v>Aug 22</c:v>
                </c:pt>
                <c:pt idx="1">
                  <c:v>Sep 22</c:v>
                </c:pt>
                <c:pt idx="2">
                  <c:v>Oct 22</c:v>
                </c:pt>
                <c:pt idx="3">
                  <c:v>Nov 22</c:v>
                </c:pt>
                <c:pt idx="4">
                  <c:v>Dec 22</c:v>
                </c:pt>
                <c:pt idx="5">
                  <c:v>Jan 23</c:v>
                </c:pt>
                <c:pt idx="6">
                  <c:v>Feb 23</c:v>
                </c:pt>
                <c:pt idx="7">
                  <c:v>Mar 23</c:v>
                </c:pt>
                <c:pt idx="8">
                  <c:v>Apr 23</c:v>
                </c:pt>
                <c:pt idx="9">
                  <c:v>May 23</c:v>
                </c:pt>
                <c:pt idx="10">
                  <c:v>Jun 23</c:v>
                </c:pt>
                <c:pt idx="11">
                  <c:v>Jul 23</c:v>
                </c:pt>
                <c:pt idx="12">
                  <c:v>Aug 23</c:v>
                </c:pt>
                <c:pt idx="13">
                  <c:v>Sep 23</c:v>
                </c:pt>
                <c:pt idx="14">
                  <c:v>Oct 23</c:v>
                </c:pt>
                <c:pt idx="15">
                  <c:v>Nov 23</c:v>
                </c:pt>
                <c:pt idx="16">
                  <c:v>Dec 23</c:v>
                </c:pt>
                <c:pt idx="17">
                  <c:v>Jan 24</c:v>
                </c:pt>
                <c:pt idx="18">
                  <c:v>Feb 24</c:v>
                </c:pt>
                <c:pt idx="19">
                  <c:v>Mar 24</c:v>
                </c:pt>
                <c:pt idx="20">
                  <c:v>Apr 24</c:v>
                </c:pt>
                <c:pt idx="21">
                  <c:v>May 24</c:v>
                </c:pt>
                <c:pt idx="22">
                  <c:v>Jun 24</c:v>
                </c:pt>
                <c:pt idx="23">
                  <c:v>Jul 24</c:v>
                </c:pt>
                <c:pt idx="24">
                  <c:v>Aug 24</c:v>
                </c:pt>
                <c:pt idx="25">
                  <c:v>Sep 24</c:v>
                </c:pt>
                <c:pt idx="26">
                  <c:v>Oct 24</c:v>
                </c:pt>
                <c:pt idx="27">
                  <c:v>Nov 24</c:v>
                </c:pt>
                <c:pt idx="28">
                  <c:v>Dec 24</c:v>
                </c:pt>
                <c:pt idx="29">
                  <c:v>Jan 25</c:v>
                </c:pt>
                <c:pt idx="30">
                  <c:v>Feb 25</c:v>
                </c:pt>
                <c:pt idx="31">
                  <c:v>Mar 25</c:v>
                </c:pt>
                <c:pt idx="32">
                  <c:v>Apr 25</c:v>
                </c:pt>
                <c:pt idx="33">
                  <c:v>May 25</c:v>
                </c:pt>
                <c:pt idx="34">
                  <c:v>Jun 25</c:v>
                </c:pt>
                <c:pt idx="35">
                  <c:v>Jul 25</c:v>
                </c:pt>
                <c:pt idx="36">
                  <c:v>Aug 25</c:v>
                </c:pt>
                <c:pt idx="37">
                  <c:v>Sep 25</c:v>
                </c:pt>
                <c:pt idx="38">
                  <c:v>Oct 25</c:v>
                </c:pt>
                <c:pt idx="39">
                  <c:v>Nov 25</c:v>
                </c:pt>
                <c:pt idx="40">
                  <c:v>Dec 25</c:v>
                </c:pt>
                <c:pt idx="41">
                  <c:v>Jan 26</c:v>
                </c:pt>
                <c:pt idx="42">
                  <c:v>Feb 26</c:v>
                </c:pt>
                <c:pt idx="43">
                  <c:v>Mar 26</c:v>
                </c:pt>
                <c:pt idx="44">
                  <c:v>Apr 26</c:v>
                </c:pt>
                <c:pt idx="45">
                  <c:v>May 26</c:v>
                </c:pt>
                <c:pt idx="46">
                  <c:v>Jun 26</c:v>
                </c:pt>
                <c:pt idx="47">
                  <c:v>Jul 26</c:v>
                </c:pt>
              </c:strCache>
            </c:strRef>
          </c:cat>
          <c:val>
            <c:numRef>
              <c:f>Sheet1!$B$2:$B$49</c:f>
              <c:numCache>
                <c:formatCode>General</c:formatCode>
                <c:ptCount val="48"/>
                <c:pt idx="0">
                  <c:v>2.89</c:v>
                </c:pt>
                <c:pt idx="1">
                  <c:v>3.94</c:v>
                </c:pt>
                <c:pt idx="2">
                  <c:v>4.3</c:v>
                </c:pt>
                <c:pt idx="3">
                  <c:v>4.37</c:v>
                </c:pt>
                <c:pt idx="4">
                  <c:v>4.55</c:v>
                </c:pt>
                <c:pt idx="5">
                  <c:v>4.89</c:v>
                </c:pt>
                <c:pt idx="6">
                  <c:v>4.31</c:v>
                </c:pt>
                <c:pt idx="7">
                  <c:v>3.35</c:v>
                </c:pt>
                <c:pt idx="8">
                  <c:v>2.81</c:v>
                </c:pt>
                <c:pt idx="9">
                  <c:v>2.43</c:v>
                </c:pt>
                <c:pt idx="10">
                  <c:v>2.0</c:v>
                </c:pt>
                <c:pt idx="11">
                  <c:v>2.06</c:v>
                </c:pt>
                <c:pt idx="12">
                  <c:v>2.96</c:v>
                </c:pt>
                <c:pt idx="13">
                  <c:v>3.66</c:v>
                </c:pt>
                <c:pt idx="14">
                  <c:v>3.59</c:v>
                </c:pt>
                <c:pt idx="15">
                  <c:v>3.45</c:v>
                </c:pt>
                <c:pt idx="16">
                  <c:v>3.58</c:v>
                </c:pt>
                <c:pt idx="17">
                  <c:v>3.37</c:v>
                </c:pt>
                <c:pt idx="18">
                  <c:v>3.98</c:v>
                </c:pt>
                <c:pt idx="19">
                  <c:v>3.97</c:v>
                </c:pt>
                <c:pt idx="20">
                  <c:v>4.4</c:v>
                </c:pt>
                <c:pt idx="21">
                  <c:v>4.44</c:v>
                </c:pt>
                <c:pt idx="22">
                  <c:v>4.34</c:v>
                </c:pt>
                <c:pt idx="23">
                  <c:v>4.36</c:v>
                </c:pt>
                <c:pt idx="24">
                  <c:v>3.45</c:v>
                </c:pt>
                <c:pt idx="25">
                  <c:v>2.63</c:v>
                </c:pt>
                <c:pt idx="26">
                  <c:v>2.89</c:v>
                </c:pt>
                <c:pt idx="27">
                  <c:v>2.77</c:v>
                </c:pt>
                <c:pt idx="28">
                  <c:v>2.94</c:v>
                </c:pt>
                <c:pt idx="29">
                  <c:v>3.63</c:v>
                </c:pt>
                <c:pt idx="30">
                  <c:v>2.91</c:v>
                </c:pt>
                <c:pt idx="31">
                  <c:v>3.13</c:v>
                </c:pt>
                <c:pt idx="32">
                  <c:v>3.12</c:v>
                </c:pt>
                <c:pt idx="33">
                  <c:v>3.24</c:v>
                </c:pt>
                <c:pt idx="34">
                  <c:v>3.57</c:v>
                </c:pt>
                <c:pt idx="35">
                  <c:v>3.19</c:v>
                </c:pt>
                <c:pt idx="36">
                  <c:v>3.24</c:v>
                </c:pt>
                <c:pt idx="37">
                  <c:v>3.38</c:v>
                </c:pt>
                <c:pt idx="38">
                  <c:v>3.25</c:v>
                </c:pt>
                <c:pt idx="39">
                  <c:v>3.58</c:v>
                </c:pt>
                <c:pt idx="40">
                  <c:v>3.48</c:v>
                </c:pt>
                <c:pt idx="41">
                  <c:v>2.53</c:v>
                </c:pt>
                <c:pt idx="42">
                  <c:v>3.35</c:v>
                </c:pt>
                <c:pt idx="43">
                  <c:v>4.65</c:v>
                </c:pt>
                <c:pt idx="44">
                  <c:v>5.46</c:v>
                </c:pt>
                <c:pt idx="45">
                  <c:v>5.6</c:v>
                </c:pt>
                <c:pt idx="46">
                  <c:v>4.69</c:v>
                </c:pt>
                <c:pt idx="47">
                  <c:v>4.45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 sourceLinked="0"/>
        <c:majorTickMark val="out"/>
        <c:minorTickMark val="none"/>
        <c:tickLblPos val="nextTo"/>
        <c:crossAx val="2118791784"/>
        <c:crosses val="autoZero"/>
      </c:valAx>
    </c:plotArea>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Sheet1!$A$2:$A$53</c:f>
              <c:strCache>
                <c:ptCount val="52"/>
                <c:pt idx="0">
                  <c:v>Sep 14</c:v>
                </c:pt>
                <c:pt idx="1">
                  <c:v/>
                </c:pt>
                <c:pt idx="2">
                  <c:v/>
                </c:pt>
                <c:pt idx="3">
                  <c:v/>
                </c:pt>
                <c:pt idx="4">
                  <c:v/>
                </c:pt>
                <c:pt idx="5">
                  <c:v/>
                </c:pt>
                <c:pt idx="6">
                  <c:v>Mar 16</c:v>
                </c:pt>
                <c:pt idx="7">
                  <c:v/>
                </c:pt>
                <c:pt idx="8">
                  <c:v/>
                </c:pt>
                <c:pt idx="9">
                  <c:v/>
                </c:pt>
                <c:pt idx="10">
                  <c:v/>
                </c:pt>
                <c:pt idx="11">
                  <c:v/>
                </c:pt>
                <c:pt idx="12">
                  <c:v>Sep 17</c:v>
                </c:pt>
                <c:pt idx="13">
                  <c:v/>
                </c:pt>
                <c:pt idx="14">
                  <c:v/>
                </c:pt>
                <c:pt idx="15">
                  <c:v/>
                </c:pt>
                <c:pt idx="16">
                  <c:v/>
                </c:pt>
                <c:pt idx="17">
                  <c:v/>
                </c:pt>
                <c:pt idx="18">
                  <c:v>Mar 19</c:v>
                </c:pt>
                <c:pt idx="19">
                  <c:v/>
                </c:pt>
                <c:pt idx="20">
                  <c:v/>
                </c:pt>
                <c:pt idx="21">
                  <c:v/>
                </c:pt>
                <c:pt idx="22">
                  <c:v/>
                </c:pt>
                <c:pt idx="23">
                  <c:v/>
                </c:pt>
                <c:pt idx="24">
                  <c:v>Sep 20</c:v>
                </c:pt>
                <c:pt idx="25">
                  <c:v/>
                </c:pt>
                <c:pt idx="26">
                  <c:v/>
                </c:pt>
                <c:pt idx="27">
                  <c:v/>
                </c:pt>
                <c:pt idx="28">
                  <c:v/>
                </c:pt>
                <c:pt idx="29">
                  <c:v/>
                </c:pt>
                <c:pt idx="30">
                  <c:v>Mar 22</c:v>
                </c:pt>
                <c:pt idx="31">
                  <c:v/>
                </c:pt>
                <c:pt idx="32">
                  <c:v/>
                </c:pt>
                <c:pt idx="33">
                  <c:v/>
                </c:pt>
                <c:pt idx="34">
                  <c:v/>
                </c:pt>
                <c:pt idx="35">
                  <c:v/>
                </c:pt>
                <c:pt idx="36">
                  <c:v>Sep 23</c:v>
                </c:pt>
                <c:pt idx="37">
                  <c:v/>
                </c:pt>
                <c:pt idx="38">
                  <c:v/>
                </c:pt>
                <c:pt idx="39">
                  <c:v/>
                </c:pt>
                <c:pt idx="40">
                  <c:v/>
                </c:pt>
                <c:pt idx="41">
                  <c:v/>
                </c:pt>
                <c:pt idx="42">
                  <c:v>Mar 25</c:v>
                </c:pt>
                <c:pt idx="43">
                  <c:v/>
                </c:pt>
                <c:pt idx="44">
                  <c:v/>
                </c:pt>
                <c:pt idx="45">
                  <c:v/>
                </c:pt>
                <c:pt idx="46">
                  <c:v/>
                </c:pt>
                <c:pt idx="47">
                  <c:v/>
                </c:pt>
                <c:pt idx="48">
                  <c:v>Sep 26</c:v>
                </c:pt>
                <c:pt idx="49">
                  <c:v/>
                </c:pt>
                <c:pt idx="50">
                  <c:v/>
                </c:pt>
                <c:pt idx="51">
                  <c:v/>
                </c:pt>
              </c:strCache>
            </c:strRef>
          </c:cat>
          <c:val>
            <c:numRef>
              <c:f>Sheet1!$B$2:$B$53</c:f>
              <c:numCache>
                <c:formatCode>General</c:formatCode>
                <c:ptCount val="52"/>
                <c:pt idx="0">
                  <c:v>6.07</c:v>
                </c:pt>
                <c:pt idx="1">
                  <c:v>6.96</c:v>
                </c:pt>
                <c:pt idx="2">
                  <c:v>6.12</c:v>
                </c:pt>
                <c:pt idx="3">
                  <c:v>6.47</c:v>
                </c:pt>
                <c:pt idx="4">
                  <c:v>6.87</c:v>
                </c:pt>
                <c:pt idx="5">
                  <c:v>7.01</c:v>
                </c:pt>
                <c:pt idx="6">
                  <c:v>5.48</c:v>
                </c:pt>
                <c:pt idx="7">
                  <c:v>5.78</c:v>
                </c:pt>
                <c:pt idx="8">
                  <c:v>6.56</c:v>
                </c:pt>
                <c:pt idx="9">
                  <c:v>6.68</c:v>
                </c:pt>
                <c:pt idx="10">
                  <c:v>5.15</c:v>
                </c:pt>
                <c:pt idx="11">
                  <c:v>6.28</c:v>
                </c:pt>
                <c:pt idx="12">
                  <c:v>7.46</c:v>
                </c:pt>
                <c:pt idx="13">
                  <c:v>7.65</c:v>
                </c:pt>
                <c:pt idx="14">
                  <c:v>7.45</c:v>
                </c:pt>
                <c:pt idx="15">
                  <c:v>6.73</c:v>
                </c:pt>
                <c:pt idx="16">
                  <c:v>6.82</c:v>
                </c:pt>
                <c:pt idx="17">
                  <c:v>7.31</c:v>
                </c:pt>
                <c:pt idx="18">
                  <c:v>6.85</c:v>
                </c:pt>
                <c:pt idx="19">
                  <c:v>6.73</c:v>
                </c:pt>
                <c:pt idx="20">
                  <c:v>7.31</c:v>
                </c:pt>
                <c:pt idx="21">
                  <c:v>6.79</c:v>
                </c:pt>
                <c:pt idx="22">
                  <c:v>3.21</c:v>
                </c:pt>
                <c:pt idx="23">
                  <c:v>0.39</c:v>
                </c:pt>
                <c:pt idx="24">
                  <c:v>2.69</c:v>
                </c:pt>
                <c:pt idx="25">
                  <c:v>4.48</c:v>
                </c:pt>
                <c:pt idx="26">
                  <c:v>4.72</c:v>
                </c:pt>
                <c:pt idx="27">
                  <c:v>6.73</c:v>
                </c:pt>
                <c:pt idx="28">
                  <c:v>-6.02</c:v>
                </c:pt>
                <c:pt idx="29">
                  <c:v>5.22</c:v>
                </c:pt>
                <c:pt idx="30">
                  <c:v>5.05</c:v>
                </c:pt>
                <c:pt idx="31">
                  <c:v>7.83</c:v>
                </c:pt>
                <c:pt idx="32">
                  <c:v>13.71</c:v>
                </c:pt>
                <c:pt idx="33">
                  <c:v>5.92</c:v>
                </c:pt>
                <c:pt idx="34">
                  <c:v>3.41</c:v>
                </c:pt>
                <c:pt idx="35">
                  <c:v>4.25</c:v>
                </c:pt>
                <c:pt idx="36">
                  <c:v>5.47</c:v>
                </c:pt>
                <c:pt idx="37">
                  <c:v>6.72</c:v>
                </c:pt>
                <c:pt idx="38">
                  <c:v>5.87</c:v>
                </c:pt>
                <c:pt idx="39">
                  <c:v>7.09</c:v>
                </c:pt>
                <c:pt idx="40">
                  <c:v>7.43</c:v>
                </c:pt>
                <c:pt idx="41">
                  <c:v>7.55</c:v>
                </c:pt>
                <c:pt idx="42">
                  <c:v>6.93</c:v>
                </c:pt>
                <c:pt idx="43">
                  <c:v>8.19</c:v>
                </c:pt>
                <c:pt idx="44">
                  <c:v>8.25</c:v>
                </c:pt>
                <c:pt idx="45">
                  <c:v>8.46</c:v>
                </c:pt>
                <c:pt idx="46">
                  <c:v>7.94</c:v>
                </c:pt>
                <c:pt idx="47">
                  <c:v>8.39</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Sheet1!$A$2:$A$53</c:f>
              <c:strCache>
                <c:ptCount val="52"/>
                <c:pt idx="0">
                  <c:v>Sep 14</c:v>
                </c:pt>
                <c:pt idx="1">
                  <c:v/>
                </c:pt>
                <c:pt idx="2">
                  <c:v/>
                </c:pt>
                <c:pt idx="3">
                  <c:v/>
                </c:pt>
                <c:pt idx="4">
                  <c:v/>
                </c:pt>
                <c:pt idx="5">
                  <c:v/>
                </c:pt>
                <c:pt idx="6">
                  <c:v>Mar 16</c:v>
                </c:pt>
                <c:pt idx="7">
                  <c:v/>
                </c:pt>
                <c:pt idx="8">
                  <c:v/>
                </c:pt>
                <c:pt idx="9">
                  <c:v/>
                </c:pt>
                <c:pt idx="10">
                  <c:v/>
                </c:pt>
                <c:pt idx="11">
                  <c:v/>
                </c:pt>
                <c:pt idx="12">
                  <c:v>Sep 17</c:v>
                </c:pt>
                <c:pt idx="13">
                  <c:v/>
                </c:pt>
                <c:pt idx="14">
                  <c:v/>
                </c:pt>
                <c:pt idx="15">
                  <c:v/>
                </c:pt>
                <c:pt idx="16">
                  <c:v/>
                </c:pt>
                <c:pt idx="17">
                  <c:v/>
                </c:pt>
                <c:pt idx="18">
                  <c:v>Mar 19</c:v>
                </c:pt>
                <c:pt idx="19">
                  <c:v/>
                </c:pt>
                <c:pt idx="20">
                  <c:v/>
                </c:pt>
                <c:pt idx="21">
                  <c:v/>
                </c:pt>
                <c:pt idx="22">
                  <c:v/>
                </c:pt>
                <c:pt idx="23">
                  <c:v/>
                </c:pt>
                <c:pt idx="24">
                  <c:v>Sep 20</c:v>
                </c:pt>
                <c:pt idx="25">
                  <c:v/>
                </c:pt>
                <c:pt idx="26">
                  <c:v/>
                </c:pt>
                <c:pt idx="27">
                  <c:v/>
                </c:pt>
                <c:pt idx="28">
                  <c:v/>
                </c:pt>
                <c:pt idx="29">
                  <c:v/>
                </c:pt>
                <c:pt idx="30">
                  <c:v>Mar 22</c:v>
                </c:pt>
                <c:pt idx="31">
                  <c:v/>
                </c:pt>
                <c:pt idx="32">
                  <c:v/>
                </c:pt>
                <c:pt idx="33">
                  <c:v/>
                </c:pt>
                <c:pt idx="34">
                  <c:v/>
                </c:pt>
                <c:pt idx="35">
                  <c:v/>
                </c:pt>
                <c:pt idx="36">
                  <c:v>Sep 23</c:v>
                </c:pt>
                <c:pt idx="37">
                  <c:v/>
                </c:pt>
                <c:pt idx="38">
                  <c:v/>
                </c:pt>
                <c:pt idx="39">
                  <c:v/>
                </c:pt>
                <c:pt idx="40">
                  <c:v/>
                </c:pt>
                <c:pt idx="41">
                  <c:v/>
                </c:pt>
                <c:pt idx="42">
                  <c:v>Mar 25</c:v>
                </c:pt>
                <c:pt idx="43">
                  <c:v/>
                </c:pt>
                <c:pt idx="44">
                  <c:v/>
                </c:pt>
                <c:pt idx="45">
                  <c:v/>
                </c:pt>
                <c:pt idx="46">
                  <c:v/>
                </c:pt>
                <c:pt idx="47">
                  <c:v/>
                </c:pt>
                <c:pt idx="48">
                  <c:v>Sep 26</c:v>
                </c:pt>
                <c:pt idx="49">
                  <c:v/>
                </c:pt>
                <c:pt idx="50">
                  <c:v/>
                </c:pt>
                <c:pt idx="51">
                  <c:v/>
                </c:pt>
              </c:strCache>
            </c:strRef>
          </c:cat>
          <c:val>
            <c:numRef>
              <c:f>Sheet1!$C$2:$C$53</c:f>
              <c:numCache>
                <c:formatCode>General</c:formatCode>
                <c:ptCount val="52"/>
                <c:pt idx="47">
                  <c:v>8.39</c:v>
                </c:pt>
                <c:pt idx="48">
                  <c:v>8.518486976623535</c:v>
                </c:pt>
                <c:pt idx="49">
                  <c:v>8.685159683227539</c:v>
                </c:pt>
                <c:pt idx="50">
                  <c:v>8.20806884765625</c:v>
                </c:pt>
                <c:pt idx="51">
                  <c:v>8.356834411621094</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Sheet1!$A$2:$A$53</c:f>
              <c:strCache>
                <c:ptCount val="52"/>
                <c:pt idx="0">
                  <c:v>Sep 14</c:v>
                </c:pt>
                <c:pt idx="1">
                  <c:v/>
                </c:pt>
                <c:pt idx="2">
                  <c:v/>
                </c:pt>
                <c:pt idx="3">
                  <c:v/>
                </c:pt>
                <c:pt idx="4">
                  <c:v/>
                </c:pt>
                <c:pt idx="5">
                  <c:v/>
                </c:pt>
                <c:pt idx="6">
                  <c:v>Mar 16</c:v>
                </c:pt>
                <c:pt idx="7">
                  <c:v/>
                </c:pt>
                <c:pt idx="8">
                  <c:v/>
                </c:pt>
                <c:pt idx="9">
                  <c:v/>
                </c:pt>
                <c:pt idx="10">
                  <c:v/>
                </c:pt>
                <c:pt idx="11">
                  <c:v/>
                </c:pt>
                <c:pt idx="12">
                  <c:v>Sep 17</c:v>
                </c:pt>
                <c:pt idx="13">
                  <c:v/>
                </c:pt>
                <c:pt idx="14">
                  <c:v/>
                </c:pt>
                <c:pt idx="15">
                  <c:v/>
                </c:pt>
                <c:pt idx="16">
                  <c:v/>
                </c:pt>
                <c:pt idx="17">
                  <c:v/>
                </c:pt>
                <c:pt idx="18">
                  <c:v>Mar 19</c:v>
                </c:pt>
                <c:pt idx="19">
                  <c:v/>
                </c:pt>
                <c:pt idx="20">
                  <c:v/>
                </c:pt>
                <c:pt idx="21">
                  <c:v/>
                </c:pt>
                <c:pt idx="22">
                  <c:v/>
                </c:pt>
                <c:pt idx="23">
                  <c:v/>
                </c:pt>
                <c:pt idx="24">
                  <c:v>Sep 20</c:v>
                </c:pt>
                <c:pt idx="25">
                  <c:v/>
                </c:pt>
                <c:pt idx="26">
                  <c:v/>
                </c:pt>
                <c:pt idx="27">
                  <c:v/>
                </c:pt>
                <c:pt idx="28">
                  <c:v/>
                </c:pt>
                <c:pt idx="29">
                  <c:v/>
                </c:pt>
                <c:pt idx="30">
                  <c:v>Mar 22</c:v>
                </c:pt>
                <c:pt idx="31">
                  <c:v/>
                </c:pt>
                <c:pt idx="32">
                  <c:v/>
                </c:pt>
                <c:pt idx="33">
                  <c:v/>
                </c:pt>
                <c:pt idx="34">
                  <c:v/>
                </c:pt>
                <c:pt idx="35">
                  <c:v/>
                </c:pt>
                <c:pt idx="36">
                  <c:v>Sep 23</c:v>
                </c:pt>
                <c:pt idx="37">
                  <c:v/>
                </c:pt>
                <c:pt idx="38">
                  <c:v/>
                </c:pt>
                <c:pt idx="39">
                  <c:v/>
                </c:pt>
                <c:pt idx="40">
                  <c:v/>
                </c:pt>
                <c:pt idx="41">
                  <c:v/>
                </c:pt>
                <c:pt idx="42">
                  <c:v>Mar 25</c:v>
                </c:pt>
                <c:pt idx="43">
                  <c:v/>
                </c:pt>
                <c:pt idx="44">
                  <c:v/>
                </c:pt>
                <c:pt idx="45">
                  <c:v/>
                </c:pt>
                <c:pt idx="46">
                  <c:v/>
                </c:pt>
                <c:pt idx="47">
                  <c:v/>
                </c:pt>
                <c:pt idx="48">
                  <c:v>Sep 26</c:v>
                </c:pt>
                <c:pt idx="49">
                  <c:v/>
                </c:pt>
                <c:pt idx="50">
                  <c:v/>
                </c:pt>
                <c:pt idx="51">
                  <c:v/>
                </c:pt>
              </c:strCache>
            </c:strRef>
          </c:cat>
          <c:val>
            <c:numRef>
              <c:f>Sheet1!$D$2:$D$53</c:f>
              <c:numCache>
                <c:formatCode>General</c:formatCode>
                <c:ptCount val="52"/>
                <c:pt idx="48">
                  <c:v>7.780115604400635</c:v>
                </c:pt>
                <c:pt idx="49">
                  <c:v>7.827658653259277</c:v>
                </c:pt>
                <c:pt idx="50">
                  <c:v>7.284742832183838</c:v>
                </c:pt>
                <c:pt idx="51">
                  <c:v>7.361433029174805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Sheet1!$A$2:$A$53</c:f>
              <c:strCache>
                <c:ptCount val="52"/>
                <c:pt idx="0">
                  <c:v>Sep 14</c:v>
                </c:pt>
                <c:pt idx="1">
                  <c:v/>
                </c:pt>
                <c:pt idx="2">
                  <c:v/>
                </c:pt>
                <c:pt idx="3">
                  <c:v/>
                </c:pt>
                <c:pt idx="4">
                  <c:v/>
                </c:pt>
                <c:pt idx="5">
                  <c:v/>
                </c:pt>
                <c:pt idx="6">
                  <c:v>Mar 16</c:v>
                </c:pt>
                <c:pt idx="7">
                  <c:v/>
                </c:pt>
                <c:pt idx="8">
                  <c:v/>
                </c:pt>
                <c:pt idx="9">
                  <c:v/>
                </c:pt>
                <c:pt idx="10">
                  <c:v/>
                </c:pt>
                <c:pt idx="11">
                  <c:v/>
                </c:pt>
                <c:pt idx="12">
                  <c:v>Sep 17</c:v>
                </c:pt>
                <c:pt idx="13">
                  <c:v/>
                </c:pt>
                <c:pt idx="14">
                  <c:v/>
                </c:pt>
                <c:pt idx="15">
                  <c:v/>
                </c:pt>
                <c:pt idx="16">
                  <c:v/>
                </c:pt>
                <c:pt idx="17">
                  <c:v/>
                </c:pt>
                <c:pt idx="18">
                  <c:v>Mar 19</c:v>
                </c:pt>
                <c:pt idx="19">
                  <c:v/>
                </c:pt>
                <c:pt idx="20">
                  <c:v/>
                </c:pt>
                <c:pt idx="21">
                  <c:v/>
                </c:pt>
                <c:pt idx="22">
                  <c:v/>
                </c:pt>
                <c:pt idx="23">
                  <c:v/>
                </c:pt>
                <c:pt idx="24">
                  <c:v>Sep 20</c:v>
                </c:pt>
                <c:pt idx="25">
                  <c:v/>
                </c:pt>
                <c:pt idx="26">
                  <c:v/>
                </c:pt>
                <c:pt idx="27">
                  <c:v/>
                </c:pt>
                <c:pt idx="28">
                  <c:v/>
                </c:pt>
                <c:pt idx="29">
                  <c:v/>
                </c:pt>
                <c:pt idx="30">
                  <c:v>Mar 22</c:v>
                </c:pt>
                <c:pt idx="31">
                  <c:v/>
                </c:pt>
                <c:pt idx="32">
                  <c:v/>
                </c:pt>
                <c:pt idx="33">
                  <c:v/>
                </c:pt>
                <c:pt idx="34">
                  <c:v/>
                </c:pt>
                <c:pt idx="35">
                  <c:v/>
                </c:pt>
                <c:pt idx="36">
                  <c:v>Sep 23</c:v>
                </c:pt>
                <c:pt idx="37">
                  <c:v/>
                </c:pt>
                <c:pt idx="38">
                  <c:v/>
                </c:pt>
                <c:pt idx="39">
                  <c:v/>
                </c:pt>
                <c:pt idx="40">
                  <c:v/>
                </c:pt>
                <c:pt idx="41">
                  <c:v/>
                </c:pt>
                <c:pt idx="42">
                  <c:v>Mar 25</c:v>
                </c:pt>
                <c:pt idx="43">
                  <c:v/>
                </c:pt>
                <c:pt idx="44">
                  <c:v/>
                </c:pt>
                <c:pt idx="45">
                  <c:v/>
                </c:pt>
                <c:pt idx="46">
                  <c:v/>
                </c:pt>
                <c:pt idx="47">
                  <c:v/>
                </c:pt>
                <c:pt idx="48">
                  <c:v>Sep 26</c:v>
                </c:pt>
                <c:pt idx="49">
                  <c:v/>
                </c:pt>
                <c:pt idx="50">
                  <c:v/>
                </c:pt>
                <c:pt idx="51">
                  <c:v/>
                </c:pt>
              </c:strCache>
            </c:strRef>
          </c:cat>
          <c:val>
            <c:numRef>
              <c:f>Sheet1!$E$2:$E$53</c:f>
              <c:numCache>
                <c:formatCode>General</c:formatCode>
                <c:ptCount val="52"/>
                <c:pt idx="48">
                  <c:v>9.319271087646484</c:v>
                </c:pt>
                <c:pt idx="49">
                  <c:v>9.637941360473633</c:v>
                </c:pt>
                <c:pt idx="50">
                  <c:v>9.22070026397705</c:v>
                </c:pt>
                <c:pt idx="51">
                  <c:v>9.479774475097656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chart>
    <c:title>
      <c:tx>
        <c:rich>
          <a:bodyPr/>
          <a:lstStyle/>
          <a:p>
            <a:r>
              <a:rPr sz="1200"/>
              <a:t>CPI MoM (%)</a:t>
            </a:r>
          </a:p>
        </c:rich>
      </c:tx>
      <c:layout/>
      <c:overlay val="0"/>
    </c:title>
    <c:autoTitleDeleted val="0"/>
    <c:plotArea>
      <c:lineChart>
        <c:grouping val="standard"/>
        <c:varyColors val="0"/>
        <c:ser>
          <c:idx val="0"/>
          <c:order val="0"/>
          <c:tx>
            <c:strRef>
              <c:f>Sheet1!$B$1</c:f>
              <c:strCache>
                <c:ptCount val="1"/>
                <c:pt idx="0">
                  <c:v>MoM</c:v>
                </c:pt>
              </c:strCache>
            </c:strRef>
          </c:tx>
          <c:spPr>
            <a:ln w="19050">
              <a:solidFill>
                <a:srgbClr val="8E0100"/>
              </a:solidFill>
            </a:ln>
          </c:spPr>
          <c:marker>
            <c:symbol val="none"/>
          </c:marker>
          <c:cat>
            <c:strRef>
              <c:f>Sheet1!$A$2:$A$49</c:f>
              <c:strCache>
                <c:ptCount val="48"/>
                <c:pt idx="0">
                  <c:v>Aug 22</c:v>
                </c:pt>
                <c:pt idx="1">
                  <c:v>Sep 22</c:v>
                </c:pt>
                <c:pt idx="2">
                  <c:v>Oct 22</c:v>
                </c:pt>
                <c:pt idx="3">
                  <c:v>Nov 22</c:v>
                </c:pt>
                <c:pt idx="4">
                  <c:v>Dec 22</c:v>
                </c:pt>
                <c:pt idx="5">
                  <c:v>Jan 23</c:v>
                </c:pt>
                <c:pt idx="6">
                  <c:v>Feb 23</c:v>
                </c:pt>
                <c:pt idx="7">
                  <c:v>Mar 23</c:v>
                </c:pt>
                <c:pt idx="8">
                  <c:v>Apr 23</c:v>
                </c:pt>
                <c:pt idx="9">
                  <c:v>May 23</c:v>
                </c:pt>
                <c:pt idx="10">
                  <c:v>Jun 23</c:v>
                </c:pt>
                <c:pt idx="11">
                  <c:v>Jul 23</c:v>
                </c:pt>
                <c:pt idx="12">
                  <c:v>Aug 23</c:v>
                </c:pt>
                <c:pt idx="13">
                  <c:v>Sep 23</c:v>
                </c:pt>
                <c:pt idx="14">
                  <c:v>Oct 23</c:v>
                </c:pt>
                <c:pt idx="15">
                  <c:v>Nov 23</c:v>
                </c:pt>
                <c:pt idx="16">
                  <c:v>Dec 23</c:v>
                </c:pt>
                <c:pt idx="17">
                  <c:v>Jan 24</c:v>
                </c:pt>
                <c:pt idx="18">
                  <c:v>Feb 24</c:v>
                </c:pt>
                <c:pt idx="19">
                  <c:v>Mar 24</c:v>
                </c:pt>
                <c:pt idx="20">
                  <c:v>Apr 24</c:v>
                </c:pt>
                <c:pt idx="21">
                  <c:v>May 24</c:v>
                </c:pt>
                <c:pt idx="22">
                  <c:v>Jun 24</c:v>
                </c:pt>
                <c:pt idx="23">
                  <c:v>Jul 24</c:v>
                </c:pt>
                <c:pt idx="24">
                  <c:v>Aug 24</c:v>
                </c:pt>
                <c:pt idx="25">
                  <c:v>Sep 24</c:v>
                </c:pt>
                <c:pt idx="26">
                  <c:v>Oct 24</c:v>
                </c:pt>
                <c:pt idx="27">
                  <c:v>Nov 24</c:v>
                </c:pt>
                <c:pt idx="28">
                  <c:v>Dec 24</c:v>
                </c:pt>
                <c:pt idx="29">
                  <c:v>Jan 25</c:v>
                </c:pt>
                <c:pt idx="30">
                  <c:v>Feb 25</c:v>
                </c:pt>
                <c:pt idx="31">
                  <c:v>Mar 25</c:v>
                </c:pt>
                <c:pt idx="32">
                  <c:v>Apr 25</c:v>
                </c:pt>
                <c:pt idx="33">
                  <c:v>May 25</c:v>
                </c:pt>
                <c:pt idx="34">
                  <c:v>Jun 25</c:v>
                </c:pt>
                <c:pt idx="35">
                  <c:v>Jul 25</c:v>
                </c:pt>
                <c:pt idx="36">
                  <c:v>Aug 25</c:v>
                </c:pt>
                <c:pt idx="37">
                  <c:v>Sep 25</c:v>
                </c:pt>
                <c:pt idx="38">
                  <c:v>Oct 25</c:v>
                </c:pt>
                <c:pt idx="39">
                  <c:v>Nov 25</c:v>
                </c:pt>
                <c:pt idx="40">
                  <c:v>Dec 25</c:v>
                </c:pt>
                <c:pt idx="41">
                  <c:v>Jan 26</c:v>
                </c:pt>
                <c:pt idx="42">
                  <c:v>Feb 26</c:v>
                </c:pt>
                <c:pt idx="43">
                  <c:v>Mar 26</c:v>
                </c:pt>
                <c:pt idx="44">
                  <c:v>Apr 26</c:v>
                </c:pt>
                <c:pt idx="45">
                  <c:v>May 26</c:v>
                </c:pt>
                <c:pt idx="46">
                  <c:v>Jun 26</c:v>
                </c:pt>
                <c:pt idx="47">
                  <c:v>Jul 26</c:v>
                </c:pt>
              </c:strCache>
            </c:strRef>
          </c:cat>
          <c:val>
            <c:numRef>
              <c:f>Sheet1!$B$2:$B$49</c:f>
              <c:numCache>
                <c:formatCode>General</c:formatCode>
                <c:ptCount val="48"/>
                <c:pt idx="0">
                  <c:v>0.05</c:v>
                </c:pt>
                <c:pt idx="1">
                  <c:v>0.4</c:v>
                </c:pt>
                <c:pt idx="2">
                  <c:v>0.15</c:v>
                </c:pt>
                <c:pt idx="3">
                  <c:v>0.39</c:v>
                </c:pt>
                <c:pt idx="4">
                  <c:v>-0.01</c:v>
                </c:pt>
                <c:pt idx="5">
                  <c:v>0.52</c:v>
                </c:pt>
                <c:pt idx="6">
                  <c:v>0.45</c:v>
                </c:pt>
                <c:pt idx="7">
                  <c:v>-0.23</c:v>
                </c:pt>
                <c:pt idx="8">
                  <c:v>-0.34</c:v>
                </c:pt>
                <c:pt idx="9">
                  <c:v>0.01</c:v>
                </c:pt>
                <c:pt idx="10">
                  <c:v>0.27</c:v>
                </c:pt>
                <c:pt idx="11">
                  <c:v>0.45</c:v>
                </c:pt>
                <c:pt idx="12">
                  <c:v>0.88</c:v>
                </c:pt>
                <c:pt idx="13">
                  <c:v>1.08</c:v>
                </c:pt>
                <c:pt idx="14">
                  <c:v>0.08</c:v>
                </c:pt>
                <c:pt idx="15">
                  <c:v>0.25</c:v>
                </c:pt>
                <c:pt idx="16">
                  <c:v>0.12</c:v>
                </c:pt>
                <c:pt idx="17">
                  <c:v>0.31</c:v>
                </c:pt>
                <c:pt idx="18">
                  <c:v>1.04</c:v>
                </c:pt>
                <c:pt idx="19">
                  <c:v>-0.23</c:v>
                </c:pt>
                <c:pt idx="20">
                  <c:v>0.07</c:v>
                </c:pt>
                <c:pt idx="21">
                  <c:v>0.05</c:v>
                </c:pt>
                <c:pt idx="22">
                  <c:v>0.17</c:v>
                </c:pt>
                <c:pt idx="23">
                  <c:v>0.48</c:v>
                </c:pt>
                <c:pt idx="24">
                  <c:v>0.0</c:v>
                </c:pt>
                <c:pt idx="25">
                  <c:v>0.29</c:v>
                </c:pt>
                <c:pt idx="26">
                  <c:v>0.33</c:v>
                </c:pt>
                <c:pt idx="27">
                  <c:v>0.13</c:v>
                </c:pt>
                <c:pt idx="28">
                  <c:v>0.29</c:v>
                </c:pt>
                <c:pt idx="29">
                  <c:v>0.98</c:v>
                </c:pt>
                <c:pt idx="30">
                  <c:v>0.34</c:v>
                </c:pt>
                <c:pt idx="31">
                  <c:v>-0.03</c:v>
                </c:pt>
                <c:pt idx="32">
                  <c:v>0.07</c:v>
                </c:pt>
                <c:pt idx="33">
                  <c:v>0.16</c:v>
                </c:pt>
                <c:pt idx="34">
                  <c:v>0.48</c:v>
                </c:pt>
                <c:pt idx="35">
                  <c:v>0.11</c:v>
                </c:pt>
                <c:pt idx="36">
                  <c:v>0.05</c:v>
                </c:pt>
                <c:pt idx="37">
                  <c:v>0.42</c:v>
                </c:pt>
                <c:pt idx="38">
                  <c:v>0.2</c:v>
                </c:pt>
                <c:pt idx="39">
                  <c:v>0.45</c:v>
                </c:pt>
                <c:pt idx="40">
                  <c:v>0.19</c:v>
                </c:pt>
                <c:pt idx="41">
                  <c:v>0.05</c:v>
                </c:pt>
                <c:pt idx="42">
                  <c:v>1.14</c:v>
                </c:pt>
                <c:pt idx="43">
                  <c:v>1.23</c:v>
                </c:pt>
                <c:pt idx="44">
                  <c:v>0.84</c:v>
                </c:pt>
                <c:pt idx="45">
                  <c:v>0.29</c:v>
                </c:pt>
                <c:pt idx="46">
                  <c:v>-0.39</c:v>
                </c:pt>
                <c:pt idx="47">
                  <c:v>-0.12</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 sourceLinked="0"/>
        <c:majorTickMark val="out"/>
        <c:minorTickMark val="none"/>
        <c:tickLblPos val="nextTo"/>
        <c:crossAx val="2118791784"/>
        <c:crosses val="autoZero"/>
      </c:valAx>
    </c:plotArea>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17.874713</c:v>
                </c:pt>
                <c:pt idx="1">
                  <c:v>17.025701</c:v>
                </c:pt>
                <c:pt idx="2">
                  <c:v>15.757621</c:v>
                </c:pt>
                <c:pt idx="3">
                  <c:v>13.14741</c:v>
                </c:pt>
                <c:pt idx="4">
                  <c:v>10.324905</c:v>
                </c:pt>
                <c:pt idx="5">
                  <c:v>-23.605707</c:v>
                </c:pt>
                <c:pt idx="6">
                  <c:v>-8.569849</c:v>
                </c:pt>
                <c:pt idx="7">
                  <c:v>-10.846353</c:v>
                </c:pt>
                <c:pt idx="8">
                  <c:v>-12.355875</c:v>
                </c:pt>
                <c:pt idx="9">
                  <c:v>-11.742053</c:v>
                </c:pt>
                <c:pt idx="10">
                  <c:v>-11.491535</c:v>
                </c:pt>
                <c:pt idx="11">
                  <c:v>-10.117234</c:v>
                </c:pt>
                <c:pt idx="12">
                  <c:v>-9.571508</c:v>
                </c:pt>
                <c:pt idx="13">
                  <c:v>-8.251599</c:v>
                </c:pt>
                <c:pt idx="14">
                  <c:v>-6.844789</c:v>
                </c:pt>
                <c:pt idx="15">
                  <c:v>-5.648474</c:v>
                </c:pt>
                <c:pt idx="16">
                  <c:v>-4.707661</c:v>
                </c:pt>
                <c:pt idx="17">
                  <c:v>46.561969</c:v>
                </c:pt>
                <c:pt idx="18">
                  <c:v>19.371095</c:v>
                </c:pt>
                <c:pt idx="19">
                  <c:v>17.536561</c:v>
                </c:pt>
                <c:pt idx="20">
                  <c:v>16.00112</c:v>
                </c:pt>
                <c:pt idx="21">
                  <c:v>15.811271</c:v>
                </c:pt>
                <c:pt idx="22">
                  <c:v>15.540171</c:v>
                </c:pt>
                <c:pt idx="23">
                  <c:v>16.308925</c:v>
                </c:pt>
                <c:pt idx="24">
                  <c:v>16.171429</c:v>
                </c:pt>
                <c:pt idx="25">
                  <c:v>15.555039</c:v>
                </c:pt>
                <c:pt idx="26">
                  <c:v>14.991564</c:v>
                </c:pt>
                <c:pt idx="27">
                  <c:v>14.352356</c:v>
                </c:pt>
                <c:pt idx="28">
                  <c:v>14.22299</c:v>
                </c:pt>
                <c:pt idx="29">
                  <c:v>-3.967564</c:v>
                </c:pt>
                <c:pt idx="30">
                  <c:v>8.527524</c:v>
                </c:pt>
                <c:pt idx="31">
                  <c:v>10.243484</c:v>
                </c:pt>
                <c:pt idx="32">
                  <c:v>12.788547</c:v>
                </c:pt>
                <c:pt idx="33">
                  <c:v>14.833972</c:v>
                </c:pt>
                <c:pt idx="34">
                  <c:v>15.289604</c:v>
                </c:pt>
                <c:pt idx="35">
                  <c:v>15.514349</c:v>
                </c:pt>
                <c:pt idx="36">
                  <c:v>15.414885</c:v>
                </c:pt>
                <c:pt idx="37">
                  <c:v>16.544882</c:v>
                </c:pt>
                <c:pt idx="38">
                  <c:v>16.702099</c:v>
                </c:pt>
                <c:pt idx="39">
                  <c:v>16.633125</c:v>
                </c:pt>
                <c:pt idx="40">
                  <c:v>17.28046</c:v>
                </c:pt>
                <c:pt idx="41">
                  <c:v>30.247286</c:v>
                </c:pt>
                <c:pt idx="42">
                  <c:v>18.68679</c:v>
                </c:pt>
                <c:pt idx="43">
                  <c:v>19.400662</c:v>
                </c:pt>
                <c:pt idx="44">
                  <c:v>20.309492</c:v>
                </c:pt>
                <c:pt idx="45">
                  <c:v>19.913251</c:v>
                </c:pt>
                <c:pt idx="46">
                  <c:v>21.463415</c:v>
                </c:pt>
                <c:pt idx="47">
                  <c:v>22.118178</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22.118178</c:v>
                </c:pt>
                <c:pt idx="48">
                  <c:v>22.951030731201172</c:v>
                </c:pt>
                <c:pt idx="49">
                  <c:v>23.076801300048828</c:v>
                </c:pt>
                <c:pt idx="50">
                  <c:v>22.95822525024414</c:v>
                </c:pt>
                <c:pt idx="51">
                  <c:v>22.734094619750977</c:v>
                </c:pt>
                <c:pt idx="52">
                  <c:v>22.720922470092773</c:v>
                </c:pt>
                <c:pt idx="53">
                  <c:v>17.785852432250977</c:v>
                </c:pt>
                <c:pt idx="54">
                  <c:v>20.314834594726562</c:v>
                </c:pt>
                <c:pt idx="55">
                  <c:v>20.949771881103516</c:v>
                </c:pt>
                <c:pt idx="56">
                  <c:v>21.21566390991211</c:v>
                </c:pt>
                <c:pt idx="57">
                  <c:v>20.43805694580078</c:v>
                </c:pt>
                <c:pt idx="58">
                  <c:v>20.299541473388672</c:v>
                </c:pt>
                <c:pt idx="59">
                  <c:v>19.926267623901367</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21.064271926879883</c:v>
                </c:pt>
                <c:pt idx="49">
                  <c:v>19.907642364501953</c:v>
                </c:pt>
                <c:pt idx="50">
                  <c:v>18.89227294921875</c:v>
                </c:pt>
                <c:pt idx="51">
                  <c:v>17.76289176940918</c:v>
                </c:pt>
                <c:pt idx="52">
                  <c:v>15.90478515625</c:v>
                </c:pt>
                <c:pt idx="53">
                  <c:v>7.488226890563965</c:v>
                </c:pt>
                <c:pt idx="54">
                  <c:v>9.93093490600586</c:v>
                </c:pt>
                <c:pt idx="55">
                  <c:v>10.901183128356934</c:v>
                </c:pt>
                <c:pt idx="56">
                  <c:v>11.14234733581543</c:v>
                </c:pt>
                <c:pt idx="57">
                  <c:v>10.278993606567383</c:v>
                </c:pt>
                <c:pt idx="58">
                  <c:v>10.153335571289062</c:v>
                </c:pt>
                <c:pt idx="59">
                  <c:v>10.020483016967773</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25.15994644165039</c:v>
                </c:pt>
                <c:pt idx="49">
                  <c:v>26.248031616210938</c:v>
                </c:pt>
                <c:pt idx="50">
                  <c:v>26.982791900634766</c:v>
                </c:pt>
                <c:pt idx="51">
                  <c:v>27.451156616210938</c:v>
                </c:pt>
                <c:pt idx="52">
                  <c:v>29.60552978515625</c:v>
                </c:pt>
                <c:pt idx="53">
                  <c:v>26.849239349365234</c:v>
                </c:pt>
                <c:pt idx="54">
                  <c:v>29.578866958618164</c:v>
                </c:pt>
                <c:pt idx="55">
                  <c:v>30.45354461669922</c:v>
                </c:pt>
                <c:pt idx="56">
                  <c:v>31.2833309173584</c:v>
                </c:pt>
                <c:pt idx="57">
                  <c:v>30.475074768066406</c:v>
                </c:pt>
                <c:pt idx="58">
                  <c:v>30.30303955078125</c:v>
                </c:pt>
                <c:pt idx="59">
                  <c:v>29.874496459960938</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9.2</c:v>
                </c:pt>
                <c:pt idx="1">
                  <c:v>9.322222</c:v>
                </c:pt>
                <c:pt idx="2">
                  <c:v>8.94</c:v>
                </c:pt>
                <c:pt idx="3">
                  <c:v>8.609091</c:v>
                </c:pt>
                <c:pt idx="4">
                  <c:v>7.908333</c:v>
                </c:pt>
                <c:pt idx="5">
                  <c:v>-14.9</c:v>
                </c:pt>
                <c:pt idx="6">
                  <c:v>-3.85</c:v>
                </c:pt>
                <c:pt idx="7">
                  <c:v>-3.1</c:v>
                </c:pt>
                <c:pt idx="8">
                  <c:v>-2.925</c:v>
                </c:pt>
                <c:pt idx="9">
                  <c:v>-2.24</c:v>
                </c:pt>
                <c:pt idx="10">
                  <c:v>-1.566667</c:v>
                </c:pt>
                <c:pt idx="11">
                  <c:v>-1.014286</c:v>
                </c:pt>
                <c:pt idx="12">
                  <c:v>-0.5625</c:v>
                </c:pt>
                <c:pt idx="13">
                  <c:v>-0.177778</c:v>
                </c:pt>
                <c:pt idx="14">
                  <c:v>0.28</c:v>
                </c:pt>
                <c:pt idx="15">
                  <c:v>0.709091</c:v>
                </c:pt>
                <c:pt idx="16">
                  <c:v>1.133333</c:v>
                </c:pt>
                <c:pt idx="17">
                  <c:v>18.9</c:v>
                </c:pt>
                <c:pt idx="18">
                  <c:v>6.5</c:v>
                </c:pt>
                <c:pt idx="19">
                  <c:v>5.7</c:v>
                </c:pt>
                <c:pt idx="20">
                  <c:v>5.85</c:v>
                </c:pt>
                <c:pt idx="21">
                  <c:v>6.68</c:v>
                </c:pt>
                <c:pt idx="22">
                  <c:v>7.633333</c:v>
                </c:pt>
                <c:pt idx="23">
                  <c:v>8.128571</c:v>
                </c:pt>
                <c:pt idx="24">
                  <c:v>8.1625</c:v>
                </c:pt>
                <c:pt idx="25">
                  <c:v>8.177778</c:v>
                </c:pt>
                <c:pt idx="26">
                  <c:v>8.07</c:v>
                </c:pt>
                <c:pt idx="27">
                  <c:v>8.063636</c:v>
                </c:pt>
                <c:pt idx="28">
                  <c:v>8.125</c:v>
                </c:pt>
                <c:pt idx="29">
                  <c:v>-1.0</c:v>
                </c:pt>
                <c:pt idx="30">
                  <c:v>8.3</c:v>
                </c:pt>
                <c:pt idx="31">
                  <c:v>8.833333</c:v>
                </c:pt>
                <c:pt idx="32">
                  <c:v>9.025</c:v>
                </c:pt>
                <c:pt idx="33">
                  <c:v>9.14</c:v>
                </c:pt>
                <c:pt idx="34">
                  <c:v>8.95</c:v>
                </c:pt>
                <c:pt idx="35">
                  <c:v>8.728571</c:v>
                </c:pt>
                <c:pt idx="36">
                  <c:v>8.725</c:v>
                </c:pt>
                <c:pt idx="37">
                  <c:v>9.166667</c:v>
                </c:pt>
                <c:pt idx="38">
                  <c:v>9.29</c:v>
                </c:pt>
                <c:pt idx="39">
                  <c:v>9.272727</c:v>
                </c:pt>
                <c:pt idx="40">
                  <c:v>9.341667</c:v>
                </c:pt>
                <c:pt idx="41">
                  <c:v>19.4</c:v>
                </c:pt>
                <c:pt idx="42">
                  <c:v>10.0</c:v>
                </c:pt>
                <c:pt idx="43">
                  <c:v>9.066667</c:v>
                </c:pt>
                <c:pt idx="44">
                  <c:v>9.125</c:v>
                </c:pt>
                <c:pt idx="45">
                  <c:v>9.32</c:v>
                </c:pt>
                <c:pt idx="46">
                  <c:v>9.916667</c:v>
                </c:pt>
                <c:pt idx="47">
                  <c:v>10.571429</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10.571429</c:v>
                </c:pt>
                <c:pt idx="48">
                  <c:v>10.608912467956543</c:v>
                </c:pt>
                <c:pt idx="49">
                  <c:v>10.686503410339355</c:v>
                </c:pt>
                <c:pt idx="50">
                  <c:v>10.54860782623291</c:v>
                </c:pt>
                <c:pt idx="51">
                  <c:v>10.528646469116211</c:v>
                </c:pt>
                <c:pt idx="52">
                  <c:v>10.630908966064453</c:v>
                </c:pt>
                <c:pt idx="53">
                  <c:v>10.017523765563965</c:v>
                </c:pt>
                <c:pt idx="54">
                  <c:v>10.194597244262695</c:v>
                </c:pt>
                <c:pt idx="55">
                  <c:v>10.01186466217041</c:v>
                </c:pt>
                <c:pt idx="56">
                  <c:v>9.89865779876709</c:v>
                </c:pt>
                <c:pt idx="57">
                  <c:v>9.693599700927734</c:v>
                </c:pt>
                <c:pt idx="58">
                  <c:v>9.607653617858887</c:v>
                </c:pt>
                <c:pt idx="59">
                  <c:v>9.415048599243164</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9.686823844909668</c:v>
                </c:pt>
                <c:pt idx="49">
                  <c:v>9.545720100402832</c:v>
                </c:pt>
                <c:pt idx="50">
                  <c:v>9.196821212768555</c:v>
                </c:pt>
                <c:pt idx="51">
                  <c:v>8.886758804321289</c:v>
                </c:pt>
                <c:pt idx="52">
                  <c:v>8.11231517791748</c:v>
                </c:pt>
                <c:pt idx="53">
                  <c:v>4.704597473144531</c:v>
                </c:pt>
                <c:pt idx="54">
                  <c:v>6.383072853088379</c:v>
                </c:pt>
                <c:pt idx="55">
                  <c:v>6.395917892456055</c:v>
                </c:pt>
                <c:pt idx="56">
                  <c:v>6.438916206359863</c:v>
                </c:pt>
                <c:pt idx="57">
                  <c:v>5.92172908782959</c:v>
                </c:pt>
                <c:pt idx="58">
                  <c:v>6.723155975341797</c:v>
                </c:pt>
                <c:pt idx="59">
                  <c:v>6.599160671234131</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11.682488441467285</c:v>
                </c:pt>
                <c:pt idx="49">
                  <c:v>12.287653923034668</c:v>
                </c:pt>
                <c:pt idx="50">
                  <c:v>12.36789321899414</c:v>
                </c:pt>
                <c:pt idx="51">
                  <c:v>12.660049438476562</c:v>
                </c:pt>
                <c:pt idx="52">
                  <c:v>14.367290496826172</c:v>
                </c:pt>
                <c:pt idx="53">
                  <c:v>15.994148254394531</c:v>
                </c:pt>
                <c:pt idx="54">
                  <c:v>15.287055969238281</c:v>
                </c:pt>
                <c:pt idx="55">
                  <c:v>14.57013988494873</c:v>
                </c:pt>
                <c:pt idx="56">
                  <c:v>14.28993034362793</c:v>
                </c:pt>
                <c:pt idx="57">
                  <c:v>14.16925048828125</c:v>
                </c:pt>
                <c:pt idx="58">
                  <c:v>13.159614562988281</c:v>
                </c:pt>
                <c:pt idx="59">
                  <c:v>12.803098678588867</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2.58375</c:v>
                </c:pt>
                <c:pt idx="1">
                  <c:v>2.734444</c:v>
                </c:pt>
                <c:pt idx="2">
                  <c:v>2.891</c:v>
                </c:pt>
                <c:pt idx="3">
                  <c:v>3.025455</c:v>
                </c:pt>
                <c:pt idx="4">
                  <c:v>3.1525</c:v>
                </c:pt>
                <c:pt idx="5">
                  <c:v>4.89</c:v>
                </c:pt>
                <c:pt idx="6">
                  <c:v>4.6</c:v>
                </c:pt>
                <c:pt idx="7">
                  <c:v>4.183333</c:v>
                </c:pt>
                <c:pt idx="8">
                  <c:v>3.84</c:v>
                </c:pt>
                <c:pt idx="9">
                  <c:v>3.558</c:v>
                </c:pt>
                <c:pt idx="10">
                  <c:v>3.298333</c:v>
                </c:pt>
                <c:pt idx="11">
                  <c:v>3.121429</c:v>
                </c:pt>
                <c:pt idx="12">
                  <c:v>3.10125</c:v>
                </c:pt>
                <c:pt idx="13">
                  <c:v>3.163333</c:v>
                </c:pt>
                <c:pt idx="14">
                  <c:v>3.206</c:v>
                </c:pt>
                <c:pt idx="15">
                  <c:v>3.228182</c:v>
                </c:pt>
                <c:pt idx="16">
                  <c:v>3.2575</c:v>
                </c:pt>
                <c:pt idx="17">
                  <c:v>3.37</c:v>
                </c:pt>
                <c:pt idx="18">
                  <c:v>3.675</c:v>
                </c:pt>
                <c:pt idx="19">
                  <c:v>3.773333</c:v>
                </c:pt>
                <c:pt idx="20">
                  <c:v>3.93</c:v>
                </c:pt>
                <c:pt idx="21">
                  <c:v>4.032</c:v>
                </c:pt>
                <c:pt idx="22">
                  <c:v>4.083333</c:v>
                </c:pt>
                <c:pt idx="23">
                  <c:v>4.122857</c:v>
                </c:pt>
                <c:pt idx="24">
                  <c:v>4.03875</c:v>
                </c:pt>
                <c:pt idx="25">
                  <c:v>3.882222</c:v>
                </c:pt>
                <c:pt idx="26">
                  <c:v>3.783</c:v>
                </c:pt>
                <c:pt idx="27">
                  <c:v>3.690909</c:v>
                </c:pt>
                <c:pt idx="28">
                  <c:v>3.628333</c:v>
                </c:pt>
                <c:pt idx="29">
                  <c:v>3.63</c:v>
                </c:pt>
                <c:pt idx="30">
                  <c:v>3.27</c:v>
                </c:pt>
                <c:pt idx="31">
                  <c:v>3.223333</c:v>
                </c:pt>
                <c:pt idx="32">
                  <c:v>3.1975</c:v>
                </c:pt>
                <c:pt idx="33">
                  <c:v>3.206</c:v>
                </c:pt>
                <c:pt idx="34">
                  <c:v>3.266667</c:v>
                </c:pt>
                <c:pt idx="35">
                  <c:v>3.255714</c:v>
                </c:pt>
                <c:pt idx="36">
                  <c:v>3.25375</c:v>
                </c:pt>
                <c:pt idx="37">
                  <c:v>3.267778</c:v>
                </c:pt>
                <c:pt idx="38">
                  <c:v>3.266</c:v>
                </c:pt>
                <c:pt idx="39">
                  <c:v>3.294545</c:v>
                </c:pt>
                <c:pt idx="40">
                  <c:v>3.31</c:v>
                </c:pt>
                <c:pt idx="41">
                  <c:v>2.53</c:v>
                </c:pt>
                <c:pt idx="42">
                  <c:v>2.94</c:v>
                </c:pt>
                <c:pt idx="43">
                  <c:v>3.51</c:v>
                </c:pt>
                <c:pt idx="44">
                  <c:v>3.9975</c:v>
                </c:pt>
                <c:pt idx="45">
                  <c:v>4.318</c:v>
                </c:pt>
                <c:pt idx="46">
                  <c:v>4.38</c:v>
                </c:pt>
                <c:pt idx="47">
                  <c:v>4.39</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4.39</c:v>
                </c:pt>
                <c:pt idx="48">
                  <c:v>4.453219413757324</c:v>
                </c:pt>
                <c:pt idx="49">
                  <c:v>4.455192565917969</c:v>
                </c:pt>
                <c:pt idx="50">
                  <c:v>4.4121222496032715</c:v>
                </c:pt>
                <c:pt idx="51">
                  <c:v>4.386865139007568</c:v>
                </c:pt>
                <c:pt idx="52">
                  <c:v>4.326568126678467</c:v>
                </c:pt>
                <c:pt idx="53">
                  <c:v>4.195219039916992</c:v>
                </c:pt>
                <c:pt idx="54">
                  <c:v>4.142189025878906</c:v>
                </c:pt>
                <c:pt idx="55">
                  <c:v>4.093016624450684</c:v>
                </c:pt>
                <c:pt idx="56">
                  <c:v>4.017307281494141</c:v>
                </c:pt>
                <c:pt idx="57">
                  <c:v>3.941387891769409</c:v>
                </c:pt>
                <c:pt idx="58">
                  <c:v>3.8559374809265137</c:v>
                </c:pt>
                <c:pt idx="59">
                  <c:v>3.8154330253601074</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4.067709922790527</c:v>
                </c:pt>
                <c:pt idx="49">
                  <c:v>3.738809108734131</c:v>
                </c:pt>
                <c:pt idx="50">
                  <c:v>3.4105477333068848</c:v>
                </c:pt>
                <c:pt idx="51">
                  <c:v>3.1508960723876953</c:v>
                </c:pt>
                <c:pt idx="52">
                  <c:v>2.659797430038452</c:v>
                </c:pt>
                <c:pt idx="53">
                  <c:v>2.1962218284606934</c:v>
                </c:pt>
                <c:pt idx="54">
                  <c:v>1.9378933906555176</c:v>
                </c:pt>
                <c:pt idx="55">
                  <c:v>1.854445219039917</c:v>
                </c:pt>
                <c:pt idx="56">
                  <c:v>1.5733222961425781</c:v>
                </c:pt>
                <c:pt idx="57">
                  <c:v>1.4565963745117188</c:v>
                </c:pt>
                <c:pt idx="58">
                  <c:v>1.343109130859375</c:v>
                </c:pt>
                <c:pt idx="59">
                  <c:v>1.202641487121582</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4.822411060333252</c:v>
                </c:pt>
                <c:pt idx="49">
                  <c:v>5.126453399658203</c:v>
                </c:pt>
                <c:pt idx="50">
                  <c:v>5.371687412261963</c:v>
                </c:pt>
                <c:pt idx="51">
                  <c:v>5.587575912475586</c:v>
                </c:pt>
                <c:pt idx="52">
                  <c:v>5.974874019622803</c:v>
                </c:pt>
                <c:pt idx="53">
                  <c:v>6.305692195892334</c:v>
                </c:pt>
                <c:pt idx="54">
                  <c:v>6.434298515319824</c:v>
                </c:pt>
                <c:pt idx="55">
                  <c:v>6.547928333282471</c:v>
                </c:pt>
                <c:pt idx="56">
                  <c:v>6.644594669342041</c:v>
                </c:pt>
                <c:pt idx="57">
                  <c:v>6.567011833190918</c:v>
                </c:pt>
                <c:pt idx="58">
                  <c:v>6.5103278160095215</c:v>
                </c:pt>
                <c:pt idx="59">
                  <c:v>6.517419815063477</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Feb 22</c:v>
                </c:pt>
                <c:pt idx="1">
                  <c:v/>
                </c:pt>
                <c:pt idx="2">
                  <c:v/>
                </c:pt>
                <c:pt idx="3">
                  <c:v/>
                </c:pt>
                <c:pt idx="4">
                  <c:v/>
                </c:pt>
                <c:pt idx="5">
                  <c:v/>
                </c:pt>
                <c:pt idx="6">
                  <c:v>Aug 22</c:v>
                </c:pt>
                <c:pt idx="7">
                  <c:v/>
                </c:pt>
                <c:pt idx="8">
                  <c:v/>
                </c:pt>
                <c:pt idx="9">
                  <c:v/>
                </c:pt>
                <c:pt idx="10">
                  <c:v/>
                </c:pt>
                <c:pt idx="11">
                  <c:v/>
                </c:pt>
                <c:pt idx="12">
                  <c:v>Feb 23</c:v>
                </c:pt>
                <c:pt idx="13">
                  <c:v/>
                </c:pt>
                <c:pt idx="14">
                  <c:v/>
                </c:pt>
                <c:pt idx="15">
                  <c:v/>
                </c:pt>
                <c:pt idx="16">
                  <c:v/>
                </c:pt>
                <c:pt idx="17">
                  <c:v/>
                </c:pt>
                <c:pt idx="18">
                  <c:v>Aug 23</c:v>
                </c:pt>
                <c:pt idx="19">
                  <c:v/>
                </c:pt>
                <c:pt idx="20">
                  <c:v/>
                </c:pt>
                <c:pt idx="21">
                  <c:v/>
                </c:pt>
                <c:pt idx="22">
                  <c:v/>
                </c:pt>
                <c:pt idx="23">
                  <c:v/>
                </c:pt>
                <c:pt idx="24">
                  <c:v>Feb 24</c:v>
                </c:pt>
                <c:pt idx="25">
                  <c:v/>
                </c:pt>
                <c:pt idx="26">
                  <c:v/>
                </c:pt>
                <c:pt idx="27">
                  <c:v/>
                </c:pt>
                <c:pt idx="28">
                  <c:v/>
                </c:pt>
                <c:pt idx="29">
                  <c:v/>
                </c:pt>
                <c:pt idx="30">
                  <c:v>Nov 24</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1.09589</c:v>
                </c:pt>
                <c:pt idx="1">
                  <c:v>2.972028</c:v>
                </c:pt>
                <c:pt idx="2">
                  <c:v>3.072983</c:v>
                </c:pt>
                <c:pt idx="3">
                  <c:v>3.180915</c:v>
                </c:pt>
                <c:pt idx="4">
                  <c:v>3.392569</c:v>
                </c:pt>
                <c:pt idx="5">
                  <c:v>3.186441</c:v>
                </c:pt>
                <c:pt idx="6">
                  <c:v>4.516589</c:v>
                </c:pt>
                <c:pt idx="7">
                  <c:v>5.897477</c:v>
                </c:pt>
                <c:pt idx="8">
                  <c:v>6.049616</c:v>
                </c:pt>
                <c:pt idx="9">
                  <c:v>5.783228</c:v>
                </c:pt>
                <c:pt idx="10">
                  <c:v>5.301468</c:v>
                </c:pt>
                <c:pt idx="11">
                  <c:v>-6.896552</c:v>
                </c:pt>
                <c:pt idx="12">
                  <c:v>1.355014</c:v>
                </c:pt>
                <c:pt idx="13">
                  <c:v>0.848896</c:v>
                </c:pt>
                <c:pt idx="14">
                  <c:v>1.863354</c:v>
                </c:pt>
                <c:pt idx="15">
                  <c:v>1.926782</c:v>
                </c:pt>
                <c:pt idx="16">
                  <c:v>1.484375</c:v>
                </c:pt>
                <c:pt idx="17">
                  <c:v>1.773982</c:v>
                </c:pt>
                <c:pt idx="18">
                  <c:v>1.703578</c:v>
                </c:pt>
                <c:pt idx="19">
                  <c:v>2.529084</c:v>
                </c:pt>
                <c:pt idx="20">
                  <c:v>2.690378</c:v>
                </c:pt>
                <c:pt idx="21">
                  <c:v>3.002502</c:v>
                </c:pt>
                <c:pt idx="22">
                  <c:v>3.302611</c:v>
                </c:pt>
                <c:pt idx="23">
                  <c:v>13.227513</c:v>
                </c:pt>
                <c:pt idx="24">
                  <c:v>6.684492</c:v>
                </c:pt>
                <c:pt idx="25">
                  <c:v>7.744108</c:v>
                </c:pt>
                <c:pt idx="26">
                  <c:v>-41.704325</c:v>
                </c:pt>
                <c:pt idx="27">
                  <c:v>-34.561697</c:v>
                </c:pt>
                <c:pt idx="28">
                  <c:v>-30.291071</c:v>
                </c:pt>
                <c:pt idx="29">
                  <c:v>-26.332149</c:v>
                </c:pt>
                <c:pt idx="30">
                  <c:v>-23.198381</c:v>
                </c:pt>
                <c:pt idx="31">
                  <c:v>-20.669145</c:v>
                </c:pt>
                <c:pt idx="32">
                  <c:v>1.401869</c:v>
                </c:pt>
                <c:pt idx="33">
                  <c:v>12.030075</c:v>
                </c:pt>
                <c:pt idx="34">
                  <c:v>13.75</c:v>
                </c:pt>
                <c:pt idx="35">
                  <c:v>107.30897</c:v>
                </c:pt>
                <c:pt idx="36">
                  <c:v>85.494881</c:v>
                </c:pt>
                <c:pt idx="37">
                  <c:v>73.814579</c:v>
                </c:pt>
                <c:pt idx="38">
                  <c:v>63.532248</c:v>
                </c:pt>
                <c:pt idx="39">
                  <c:v>56.562994</c:v>
                </c:pt>
                <c:pt idx="40">
                  <c:v>52.155576</c:v>
                </c:pt>
                <c:pt idx="41">
                  <c:v>13.364055</c:v>
                </c:pt>
                <c:pt idx="42">
                  <c:v>-0.671141</c:v>
                </c:pt>
                <c:pt idx="43">
                  <c:v>-2.472527</c:v>
                </c:pt>
                <c:pt idx="44">
                  <c:v>-0.6</c:v>
                </c:pt>
                <c:pt idx="45">
                  <c:v>0.775194</c:v>
                </c:pt>
                <c:pt idx="46">
                  <c:v>2.538071</c:v>
                </c:pt>
                <c:pt idx="47">
                  <c:v>2.67094</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Feb 22</c:v>
                </c:pt>
                <c:pt idx="1">
                  <c:v/>
                </c:pt>
                <c:pt idx="2">
                  <c:v/>
                </c:pt>
                <c:pt idx="3">
                  <c:v/>
                </c:pt>
                <c:pt idx="4">
                  <c:v/>
                </c:pt>
                <c:pt idx="5">
                  <c:v/>
                </c:pt>
                <c:pt idx="6">
                  <c:v>Aug 22</c:v>
                </c:pt>
                <c:pt idx="7">
                  <c:v/>
                </c:pt>
                <c:pt idx="8">
                  <c:v/>
                </c:pt>
                <c:pt idx="9">
                  <c:v/>
                </c:pt>
                <c:pt idx="10">
                  <c:v/>
                </c:pt>
                <c:pt idx="11">
                  <c:v/>
                </c:pt>
                <c:pt idx="12">
                  <c:v>Feb 23</c:v>
                </c:pt>
                <c:pt idx="13">
                  <c:v/>
                </c:pt>
                <c:pt idx="14">
                  <c:v/>
                </c:pt>
                <c:pt idx="15">
                  <c:v/>
                </c:pt>
                <c:pt idx="16">
                  <c:v/>
                </c:pt>
                <c:pt idx="17">
                  <c:v/>
                </c:pt>
                <c:pt idx="18">
                  <c:v>Aug 23</c:v>
                </c:pt>
                <c:pt idx="19">
                  <c:v/>
                </c:pt>
                <c:pt idx="20">
                  <c:v/>
                </c:pt>
                <c:pt idx="21">
                  <c:v/>
                </c:pt>
                <c:pt idx="22">
                  <c:v/>
                </c:pt>
                <c:pt idx="23">
                  <c:v/>
                </c:pt>
                <c:pt idx="24">
                  <c:v>Feb 24</c:v>
                </c:pt>
                <c:pt idx="25">
                  <c:v/>
                </c:pt>
                <c:pt idx="26">
                  <c:v/>
                </c:pt>
                <c:pt idx="27">
                  <c:v/>
                </c:pt>
                <c:pt idx="28">
                  <c:v/>
                </c:pt>
                <c:pt idx="29">
                  <c:v/>
                </c:pt>
                <c:pt idx="30">
                  <c:v>Nov 24</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2.67094</c:v>
                </c:pt>
                <c:pt idx="48">
                  <c:v>4.201335906982422</c:v>
                </c:pt>
                <c:pt idx="49">
                  <c:v>4.145836353302002</c:v>
                </c:pt>
                <c:pt idx="50">
                  <c:v>4.20451545715332</c:v>
                </c:pt>
                <c:pt idx="51">
                  <c:v>4.060329914093018</c:v>
                </c:pt>
                <c:pt idx="52">
                  <c:v>4.2522454261779785</c:v>
                </c:pt>
                <c:pt idx="53">
                  <c:v>4.224185466766357</c:v>
                </c:pt>
                <c:pt idx="54">
                  <c:v>4.547203063964844</c:v>
                </c:pt>
                <c:pt idx="55">
                  <c:v>4.995124816894531</c:v>
                </c:pt>
                <c:pt idx="56">
                  <c:v>5.2330322265625</c:v>
                </c:pt>
                <c:pt idx="57">
                  <c:v>5.544312953948975</c:v>
                </c:pt>
                <c:pt idx="58">
                  <c:v>5.759222030639648</c:v>
                </c:pt>
                <c:pt idx="59">
                  <c:v>5.877062797546387</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Feb 22</c:v>
                </c:pt>
                <c:pt idx="1">
                  <c:v/>
                </c:pt>
                <c:pt idx="2">
                  <c:v/>
                </c:pt>
                <c:pt idx="3">
                  <c:v/>
                </c:pt>
                <c:pt idx="4">
                  <c:v/>
                </c:pt>
                <c:pt idx="5">
                  <c:v/>
                </c:pt>
                <c:pt idx="6">
                  <c:v>Aug 22</c:v>
                </c:pt>
                <c:pt idx="7">
                  <c:v/>
                </c:pt>
                <c:pt idx="8">
                  <c:v/>
                </c:pt>
                <c:pt idx="9">
                  <c:v/>
                </c:pt>
                <c:pt idx="10">
                  <c:v/>
                </c:pt>
                <c:pt idx="11">
                  <c:v/>
                </c:pt>
                <c:pt idx="12">
                  <c:v>Feb 23</c:v>
                </c:pt>
                <c:pt idx="13">
                  <c:v/>
                </c:pt>
                <c:pt idx="14">
                  <c:v/>
                </c:pt>
                <c:pt idx="15">
                  <c:v/>
                </c:pt>
                <c:pt idx="16">
                  <c:v/>
                </c:pt>
                <c:pt idx="17">
                  <c:v/>
                </c:pt>
                <c:pt idx="18">
                  <c:v>Aug 23</c:v>
                </c:pt>
                <c:pt idx="19">
                  <c:v/>
                </c:pt>
                <c:pt idx="20">
                  <c:v/>
                </c:pt>
                <c:pt idx="21">
                  <c:v/>
                </c:pt>
                <c:pt idx="22">
                  <c:v/>
                </c:pt>
                <c:pt idx="23">
                  <c:v/>
                </c:pt>
                <c:pt idx="24">
                  <c:v>Feb 24</c:v>
                </c:pt>
                <c:pt idx="25">
                  <c:v/>
                </c:pt>
                <c:pt idx="26">
                  <c:v/>
                </c:pt>
                <c:pt idx="27">
                  <c:v/>
                </c:pt>
                <c:pt idx="28">
                  <c:v/>
                </c:pt>
                <c:pt idx="29">
                  <c:v/>
                </c:pt>
                <c:pt idx="30">
                  <c:v>Nov 24</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-0.5847902297973633</c:v>
                </c:pt>
                <c:pt idx="49">
                  <c:v>-2.395331382751465</c:v>
                </c:pt>
                <c:pt idx="50">
                  <c:v>-4.016575813293457</c:v>
                </c:pt>
                <c:pt idx="51">
                  <c:v>-5.4211578369140625</c:v>
                </c:pt>
                <c:pt idx="52">
                  <c:v>-6.019905090332031</c:v>
                </c:pt>
                <c:pt idx="53">
                  <c:v>-6.101123809814453</c:v>
                </c:pt>
                <c:pt idx="54">
                  <c:v>-6.105091094970703</c:v>
                </c:pt>
                <c:pt idx="55">
                  <c:v>-5.822044372558594</c:v>
                </c:pt>
                <c:pt idx="56">
                  <c:v>-6.000360488891602</c:v>
                </c:pt>
                <c:pt idx="57">
                  <c:v>-6.248994827270508</c:v>
                </c:pt>
                <c:pt idx="58">
                  <c:v>-7.112279891967773</c:v>
                </c:pt>
                <c:pt idx="59">
                  <c:v>-9.145233154296875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Feb 22</c:v>
                </c:pt>
                <c:pt idx="1">
                  <c:v/>
                </c:pt>
                <c:pt idx="2">
                  <c:v/>
                </c:pt>
                <c:pt idx="3">
                  <c:v/>
                </c:pt>
                <c:pt idx="4">
                  <c:v/>
                </c:pt>
                <c:pt idx="5">
                  <c:v/>
                </c:pt>
                <c:pt idx="6">
                  <c:v>Aug 22</c:v>
                </c:pt>
                <c:pt idx="7">
                  <c:v/>
                </c:pt>
                <c:pt idx="8">
                  <c:v/>
                </c:pt>
                <c:pt idx="9">
                  <c:v/>
                </c:pt>
                <c:pt idx="10">
                  <c:v/>
                </c:pt>
                <c:pt idx="11">
                  <c:v/>
                </c:pt>
                <c:pt idx="12">
                  <c:v>Feb 23</c:v>
                </c:pt>
                <c:pt idx="13">
                  <c:v/>
                </c:pt>
                <c:pt idx="14">
                  <c:v/>
                </c:pt>
                <c:pt idx="15">
                  <c:v/>
                </c:pt>
                <c:pt idx="16">
                  <c:v/>
                </c:pt>
                <c:pt idx="17">
                  <c:v/>
                </c:pt>
                <c:pt idx="18">
                  <c:v>Aug 23</c:v>
                </c:pt>
                <c:pt idx="19">
                  <c:v/>
                </c:pt>
                <c:pt idx="20">
                  <c:v/>
                </c:pt>
                <c:pt idx="21">
                  <c:v/>
                </c:pt>
                <c:pt idx="22">
                  <c:v/>
                </c:pt>
                <c:pt idx="23">
                  <c:v/>
                </c:pt>
                <c:pt idx="24">
                  <c:v>Feb 24</c:v>
                </c:pt>
                <c:pt idx="25">
                  <c:v/>
                </c:pt>
                <c:pt idx="26">
                  <c:v/>
                </c:pt>
                <c:pt idx="27">
                  <c:v/>
                </c:pt>
                <c:pt idx="28">
                  <c:v/>
                </c:pt>
                <c:pt idx="29">
                  <c:v/>
                </c:pt>
                <c:pt idx="30">
                  <c:v>Nov 24</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9.97685432434082</c:v>
                </c:pt>
                <c:pt idx="49">
                  <c:v>11.574572563171387</c:v>
                </c:pt>
                <c:pt idx="50">
                  <c:v>13.865066528320312</c:v>
                </c:pt>
                <c:pt idx="51">
                  <c:v>18.060909271240234</c:v>
                </c:pt>
                <c:pt idx="52">
                  <c:v>21.854351043701172</c:v>
                </c:pt>
                <c:pt idx="53">
                  <c:v>25.727710723876953</c:v>
                </c:pt>
                <c:pt idx="54">
                  <c:v>28.23557472229004</c:v>
                </c:pt>
                <c:pt idx="55">
                  <c:v>30.031143188476562</c:v>
                </c:pt>
                <c:pt idx="56">
                  <c:v>33.249229431152344</c:v>
                </c:pt>
                <c:pt idx="57">
                  <c:v>36.43501281738281</c:v>
                </c:pt>
                <c:pt idx="58">
                  <c:v>45.35376739501953</c:v>
                </c:pt>
                <c:pt idx="59">
                  <c:v>55.6434326171875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21.075</c:v>
                </c:pt>
                <c:pt idx="1">
                  <c:v>22.744444</c:v>
                </c:pt>
                <c:pt idx="2">
                  <c:v>22.18</c:v>
                </c:pt>
                <c:pt idx="3">
                  <c:v>21.754545</c:v>
                </c:pt>
                <c:pt idx="4">
                  <c:v>21.366667</c:v>
                </c:pt>
                <c:pt idx="5">
                  <c:v>20.0</c:v>
                </c:pt>
                <c:pt idx="6">
                  <c:v>16.6</c:v>
                </c:pt>
                <c:pt idx="7">
                  <c:v>15.533333</c:v>
                </c:pt>
                <c:pt idx="8">
                  <c:v>14.525</c:v>
                </c:pt>
                <c:pt idx="9">
                  <c:v>13.92</c:v>
                </c:pt>
                <c:pt idx="10">
                  <c:v>12.683333</c:v>
                </c:pt>
                <c:pt idx="11">
                  <c:v>11.885714</c:v>
                </c:pt>
                <c:pt idx="12">
                  <c:v>11.35</c:v>
                </c:pt>
                <c:pt idx="13">
                  <c:v>10.922222</c:v>
                </c:pt>
                <c:pt idx="14">
                  <c:v>10.53</c:v>
                </c:pt>
                <c:pt idx="15">
                  <c:v>10.490909</c:v>
                </c:pt>
                <c:pt idx="16">
                  <c:v>10.391667</c:v>
                </c:pt>
                <c:pt idx="17">
                  <c:v>8.1</c:v>
                </c:pt>
                <c:pt idx="18">
                  <c:v>8.3</c:v>
                </c:pt>
                <c:pt idx="19">
                  <c:v>8.6</c:v>
                </c:pt>
                <c:pt idx="20">
                  <c:v>8.7</c:v>
                </c:pt>
                <c:pt idx="21">
                  <c:v>8.86</c:v>
                </c:pt>
                <c:pt idx="22">
                  <c:v>8.9</c:v>
                </c:pt>
                <c:pt idx="23">
                  <c:v>8.971429</c:v>
                </c:pt>
                <c:pt idx="24">
                  <c:v>8.8375</c:v>
                </c:pt>
                <c:pt idx="25">
                  <c:v>8.7</c:v>
                </c:pt>
                <c:pt idx="26">
                  <c:v>8.54</c:v>
                </c:pt>
                <c:pt idx="27">
                  <c:v>8.563636</c:v>
                </c:pt>
                <c:pt idx="28">
                  <c:v>8.625</c:v>
                </c:pt>
                <c:pt idx="29">
                  <c:v>9.5</c:v>
                </c:pt>
                <c:pt idx="30">
                  <c:v>9.45</c:v>
                </c:pt>
                <c:pt idx="31">
                  <c:v>9.9</c:v>
                </c:pt>
                <c:pt idx="32">
                  <c:v>10.2</c:v>
                </c:pt>
                <c:pt idx="33">
                  <c:v>10.2</c:v>
                </c:pt>
                <c:pt idx="34">
                  <c:v>9.883333</c:v>
                </c:pt>
                <c:pt idx="35">
                  <c:v>9.785714</c:v>
                </c:pt>
                <c:pt idx="36">
                  <c:v>9.8875</c:v>
                </c:pt>
                <c:pt idx="37">
                  <c:v>10.044444</c:v>
                </c:pt>
                <c:pt idx="38">
                  <c:v>9.76</c:v>
                </c:pt>
                <c:pt idx="39">
                  <c:v>9.518182</c:v>
                </c:pt>
                <c:pt idx="40">
                  <c:v>9.541667</c:v>
                </c:pt>
                <c:pt idx="41">
                  <c:v>9.3</c:v>
                </c:pt>
                <c:pt idx="42">
                  <c:v>8.9</c:v>
                </c:pt>
                <c:pt idx="43">
                  <c:v>9.966667</c:v>
                </c:pt>
                <c:pt idx="44">
                  <c:v>10.5</c:v>
                </c:pt>
                <c:pt idx="45">
                  <c:v>10.76</c:v>
                </c:pt>
                <c:pt idx="46">
                  <c:v>11.433333</c:v>
                </c:pt>
                <c:pt idx="47">
                  <c:v>11.871429</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11.871429</c:v>
                </c:pt>
                <c:pt idx="48">
                  <c:v>12.245566368103027</c:v>
                </c:pt>
                <c:pt idx="49">
                  <c:v>12.385688781738281</c:v>
                </c:pt>
                <c:pt idx="50">
                  <c:v>12.534404754638672</c:v>
                </c:pt>
                <c:pt idx="51">
                  <c:v>12.684694290161133</c:v>
                </c:pt>
                <c:pt idx="52">
                  <c:v>12.800163269042969</c:v>
                </c:pt>
                <c:pt idx="53">
                  <c:v>12.926685333251953</c:v>
                </c:pt>
                <c:pt idx="54">
                  <c:v>12.993728637695312</c:v>
                </c:pt>
                <c:pt idx="55">
                  <c:v>13.127254486083984</c:v>
                </c:pt>
                <c:pt idx="56">
                  <c:v>13.195610046386719</c:v>
                </c:pt>
                <c:pt idx="57">
                  <c:v>13.29517936706543</c:v>
                </c:pt>
                <c:pt idx="58">
                  <c:v>13.37999153137207</c:v>
                </c:pt>
                <c:pt idx="59">
                  <c:v>13.438264846801758</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11.507476806640625</c:v>
                </c:pt>
                <c:pt idx="49">
                  <c:v>11.469975471496582</c:v>
                </c:pt>
                <c:pt idx="50">
                  <c:v>11.36857795715332</c:v>
                </c:pt>
                <c:pt idx="51">
                  <c:v>11.10958480834961</c:v>
                </c:pt>
                <c:pt idx="52">
                  <c:v>10.901426315307617</c:v>
                </c:pt>
                <c:pt idx="53">
                  <c:v>10.77354907989502</c:v>
                </c:pt>
                <c:pt idx="54">
                  <c:v>10.589526176452637</c:v>
                </c:pt>
                <c:pt idx="55">
                  <c:v>10.523239135742188</c:v>
                </c:pt>
                <c:pt idx="56">
                  <c:v>10.54445743560791</c:v>
                </c:pt>
                <c:pt idx="57">
                  <c:v>10.577754974365234</c:v>
                </c:pt>
                <c:pt idx="58">
                  <c:v>10.345605850219727</c:v>
                </c:pt>
                <c:pt idx="59">
                  <c:v>10.252885818481445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13.02226734161377</c:v>
                </c:pt>
                <c:pt idx="49">
                  <c:v>13.511594772338867</c:v>
                </c:pt>
                <c:pt idx="50">
                  <c:v>13.980195045471191</c:v>
                </c:pt>
                <c:pt idx="51">
                  <c:v>14.52991008758545</c:v>
                </c:pt>
                <c:pt idx="52">
                  <c:v>15.196365356445312</c:v>
                </c:pt>
                <c:pt idx="53">
                  <c:v>15.626906394958496</c:v>
                </c:pt>
                <c:pt idx="54">
                  <c:v>16.148910522460938</c:v>
                </c:pt>
                <c:pt idx="55">
                  <c:v>16.67308235168457</c:v>
                </c:pt>
                <c:pt idx="56">
                  <c:v>16.879337310791016</c:v>
                </c:pt>
                <c:pt idx="57">
                  <c:v>17.0941104888916</c:v>
                </c:pt>
                <c:pt idx="58">
                  <c:v>17.632888793945312</c:v>
                </c:pt>
                <c:pt idx="59">
                  <c:v>18.09547996520996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3860000000.0</c:v>
                </c:pt>
                <c:pt idx="1">
                  <c:v>1430000000.0</c:v>
                </c:pt>
                <c:pt idx="2">
                  <c:v>2470000000.0</c:v>
                </c:pt>
                <c:pt idx="3">
                  <c:v>740000000.0</c:v>
                </c:pt>
                <c:pt idx="4">
                  <c:v>1740000000.0</c:v>
                </c:pt>
                <c:pt idx="5">
                  <c:v>520000000.0</c:v>
                </c:pt>
                <c:pt idx="6">
                  <c:v>2810000000.0</c:v>
                </c:pt>
                <c:pt idx="7">
                  <c:v>1390000000.0</c:v>
                </c:pt>
                <c:pt idx="8">
                  <c:v>2660000000.0</c:v>
                </c:pt>
                <c:pt idx="9">
                  <c:v>2010000000.0</c:v>
                </c:pt>
                <c:pt idx="10">
                  <c:v>3090000000.0</c:v>
                </c:pt>
                <c:pt idx="11">
                  <c:v>3070000000.0</c:v>
                </c:pt>
                <c:pt idx="12">
                  <c:v>3440000000.0</c:v>
                </c:pt>
                <c:pt idx="13">
                  <c:v>2200000000.0</c:v>
                </c:pt>
                <c:pt idx="14">
                  <c:v>2730000000.0</c:v>
                </c:pt>
                <c:pt idx="15">
                  <c:v>1540000000.0</c:v>
                </c:pt>
                <c:pt idx="16">
                  <c:v>2060000000.0</c:v>
                </c:pt>
                <c:pt idx="17">
                  <c:v>3630000000.0</c:v>
                </c:pt>
                <c:pt idx="18">
                  <c:v>1380000000.0</c:v>
                </c:pt>
                <c:pt idx="19">
                  <c:v>2780000000.0</c:v>
                </c:pt>
                <c:pt idx="20">
                  <c:v>1110000000.0</c:v>
                </c:pt>
                <c:pt idx="21">
                  <c:v>-450000000.0</c:v>
                </c:pt>
                <c:pt idx="22">
                  <c:v>3200000000.0</c:v>
                </c:pt>
                <c:pt idx="23">
                  <c:v>2360000000.0</c:v>
                </c:pt>
                <c:pt idx="24">
                  <c:v>4050000000.0</c:v>
                </c:pt>
                <c:pt idx="25">
                  <c:v>2290000000.0</c:v>
                </c:pt>
                <c:pt idx="26">
                  <c:v>2030000000.0</c:v>
                </c:pt>
                <c:pt idx="27">
                  <c:v>1060000000.0</c:v>
                </c:pt>
                <c:pt idx="28">
                  <c:v>520000000.0</c:v>
                </c:pt>
                <c:pt idx="29">
                  <c:v>3020000000.0</c:v>
                </c:pt>
                <c:pt idx="30">
                  <c:v>-1550000000.0</c:v>
                </c:pt>
                <c:pt idx="31">
                  <c:v>1630000000.0</c:v>
                </c:pt>
                <c:pt idx="32">
                  <c:v>580000000.0</c:v>
                </c:pt>
                <c:pt idx="33">
                  <c:v>560000000.0</c:v>
                </c:pt>
                <c:pt idx="34">
                  <c:v>2860000000.0</c:v>
                </c:pt>
                <c:pt idx="35">
                  <c:v>2290000000.0</c:v>
                </c:pt>
                <c:pt idx="36">
                  <c:v>3720000000.0</c:v>
                </c:pt>
                <c:pt idx="37">
                  <c:v>2850000000.0</c:v>
                </c:pt>
                <c:pt idx="38">
                  <c:v>2600000000.0</c:v>
                </c:pt>
                <c:pt idx="39">
                  <c:v>1230000000.0</c:v>
                </c:pt>
                <c:pt idx="40">
                  <c:v>-640000000.0</c:v>
                </c:pt>
                <c:pt idx="41">
                  <c:v>-1780000000.0</c:v>
                </c:pt>
                <c:pt idx="42">
                  <c:v>-1010000000.0</c:v>
                </c:pt>
                <c:pt idx="43">
                  <c:v>-670000000.0</c:v>
                </c:pt>
                <c:pt idx="44">
                  <c:v>-3990000000.0</c:v>
                </c:pt>
                <c:pt idx="45">
                  <c:v>-5210000000.0</c:v>
                </c:pt>
                <c:pt idx="46">
                  <c:v>-2640000000.0</c:v>
                </c:pt>
                <c:pt idx="47">
                  <c:v>-3590000000.0</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-3590000000.0</c:v>
                </c:pt>
                <c:pt idx="48">
                  <c:v>-3054520320.0</c:v>
                </c:pt>
                <c:pt idx="49">
                  <c:v>-3265801216.0</c:v>
                </c:pt>
                <c:pt idx="50">
                  <c:v>-3256113920.0</c:v>
                </c:pt>
                <c:pt idx="51">
                  <c:v>-3436008960.0</c:v>
                </c:pt>
                <c:pt idx="52">
                  <c:v>-3510115328.0</c:v>
                </c:pt>
                <c:pt idx="53">
                  <c:v>-2864797440.0</c:v>
                </c:pt>
                <c:pt idx="54">
                  <c:v>-3284549376.0</c:v>
                </c:pt>
                <c:pt idx="55">
                  <c:v>-2939061760.0</c:v>
                </c:pt>
                <c:pt idx="56">
                  <c:v>-3467870720.0</c:v>
                </c:pt>
                <c:pt idx="57">
                  <c:v>-3662209280.0</c:v>
                </c:pt>
                <c:pt idx="58">
                  <c:v>-3308337408.0</c:v>
                </c:pt>
                <c:pt idx="59">
                  <c:v>-3147830016.0</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-4816581120.0</c:v>
                </c:pt>
                <c:pt idx="49">
                  <c:v>-5366735872.0</c:v>
                </c:pt>
                <c:pt idx="50">
                  <c:v>-5616724992.0</c:v>
                </c:pt>
                <c:pt idx="51">
                  <c:v>-5878460928.0</c:v>
                </c:pt>
                <c:pt idx="52">
                  <c:v>-6165493760.0</c:v>
                </c:pt>
                <c:pt idx="53">
                  <c:v>-5983825920.0</c:v>
                </c:pt>
                <c:pt idx="54">
                  <c:v>-6379212288.0</c:v>
                </c:pt>
                <c:pt idx="55">
                  <c:v>-6253163520.0</c:v>
                </c:pt>
                <c:pt idx="56">
                  <c:v>-6723274752.0</c:v>
                </c:pt>
                <c:pt idx="57">
                  <c:v>-6901288960.0</c:v>
                </c:pt>
                <c:pt idx="58">
                  <c:v>-6698784256.0</c:v>
                </c:pt>
                <c:pt idx="59">
                  <c:v>-6769556992.0</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-1198757888.0</c:v>
                </c:pt>
                <c:pt idx="49">
                  <c:v>-1194482560.0</c:v>
                </c:pt>
                <c:pt idx="50">
                  <c:v>-908176640.0</c:v>
                </c:pt>
                <c:pt idx="51">
                  <c:v>-871601088.0</c:v>
                </c:pt>
                <c:pt idx="52">
                  <c:v>-686563904.0</c:v>
                </c:pt>
                <c:pt idx="53">
                  <c:v>-47803948.0</c:v>
                </c:pt>
                <c:pt idx="54">
                  <c:v>-322092192.0</c:v>
                </c:pt>
                <c:pt idx="55">
                  <c:v>96958272.0</c:v>
                </c:pt>
                <c:pt idx="56">
                  <c:v>-125422720.0</c:v>
                </c:pt>
                <c:pt idx="57">
                  <c:v>-399736288.0</c:v>
                </c:pt>
                <c:pt idx="58">
                  <c:v>110341520.0</c:v>
                </c:pt>
                <c:pt idx="59">
                  <c:v>366749344.0</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quot;M&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Vietnam’s economy is firmly expanding, driven by robust export and industrial momentum alongside resilient domestic demand. The manufacturing PMI has stayed above 50 for 13 straight months, registering 52.9 in July, and industrial production grew 10.57% year-on-year in July. Electronics exports are surging—computers and electronics exports are up 50.1% and phones and components up 19.4% year-to-date—while real retail sales climbed 7.5% through July. Foreign direct investment continues to flow, with $15.2 billion disbursed year-to-date (+11.8% YoY). Yet the trade account remains in deficit (–$18.9 billion through July), the dong is set to depreciate gradually from 26,070 to around 26,426 per dollar by August 2027, and 10-year yields are edging up toward 4.8% by mid-2027, indicating some external headwinds and financial tightening ahead. Key catalysts in the near term include the United Kingdom’s accession to CPTPP on September 1, 2026, which will eliminate tariffs on most Vietnamese goods and open £13 trillion of markets for garments, seafood, and electronics . In contrast, the U.S. Section 301 forced-labor tariffs imposed on July 24, 2026 will add a 12.5% surcharge on many Vietnam-origin exports to the U.S., likely curbing shipments in H2 2026 . Monetary policy is set to remain accommodative, with the State Bank of Vietnam holding its refinancing rate at 4.50% through year-end and a Prime Ministerial directive on August 13 mandating flexible exchange-rate management to stabilize the dong . On the fiscal side, the government has allocated over VND 1 quadrillion ($37 billion) for public investment in 2026—the largest annual plan ever—and is piloting monthly disbursement scorecards from October to hit full-year targets . December’s phase-1 launch of Long Thanh International Airport will boost air-cargo capacity just ahead of APEC 2027, while grid and road upgrades tied to the summit are fast-tracking logistics improvements.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appreciating from 26,355 in March to 26,070 in August 2026, USD/VND is forecast to reverse and climb to 26,099 by September and to 26,426 by August 2027. This represents a steady depreciation of the dong by about 30 pips per month and a total weakening of roughly 356 pips (1.4%) over the next 12 months. The pace is moderate and consistent, signaling a decelerating VND that is gradually giving up earlier gains. Forecast intervals widen from [25,933; 26,440] in September 2026 to [26,276; 28,578] by August 2027, reflecting increasing uncertainty. Vietnam recorded a record trade deficit of almost US$14 billion in the first five months of 2026, reducing net FX supply and weighing on the dong . High profit repatriation by FDI firms and a trend of holding dollars offshore amid elevated US interest rates has further strained FX liquidity in Vietnam . The SBV’s move to adopt more flexible foreign-exchange intervention and simplified FX regulations from July 2026 signals less defence of the VND against market pressures . Meanwhile, the US Section 301 tariffs rolled out on July 24 2026 are expected to dampen export earnings, adding depreciation bias to the dong .</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Over the past six months the VN-Index has edged lower from 1863.49 in May 2026 to 1827.72 in September, and the forecast shows a continued mild downshift to 1804.56 in November and 1794.64 in December before settling in a narrow 1789–1808 range through October 2027. This represents a 2.4% decline from current levels to the trough in April 2027 and subsequent stabilization around 1805, indicating deceleration and consolidation rather than a sharp reversal. The pace of change is modest, averaging a drop of roughly 5 points per month into year-end and then fluctuating within a 20-point band. Volatility is expected to remain muted, with 80% confidence intervals spanning roughly ±200 points. Overall, the index is decelerating and stabilizing at slightly lower levels compared with mid-2026. A key driver of market sentiment is the surge in high-tech FDI. Samsung Electronics unveiled a $4 billion chip packaging plant in Thai Nguyen in April 2026, and in May lodged a $1.5 billion proposal for a DRAM testing facility, underscoring strong confidence in Vietnam’s electronics ecosystem . Foxconn and its affiliates added over $287 million in new factory investment in Bac Ninh, while Intel and Pegatron have expanded R&amp;D and assembly projects under the Politburo’s Resolution 10 on FDI orientation for 2026–30 . On the macro side the State Bank of Vietnam has kept its refinancing rate at 4.50% and maintained ample liquidity, driving overnight interbank rates down to a yearly low of 2.5% in late July amid net OMO injections . Electronics exports by FDI enterprises jumped 26% year-on-year in H1 2026 to $212 billion, buoying corporate earnings expectations . Offsetting these positives are global headwinds from geopolitical tensions in the Middle East, elevated energy costs pressuring inflation, and lingering US-China trade uncertainties that could dampen export growth beyond domestic drivers . These fundamentals point to a stock market that benefits from strong FDI and supportive monetary conditions but is capped by external demand risks and profit-taking.</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VN10Y yield has climbed from 4.37% in March 2026 to 4.57% in August, marking a 20-basis-point gain over five months. The forecast shows a mild dip to 4.56% in October and stability around 4.57% in November–December before edging up to 4.60% in January 2027. Yields are then projected to accelerate, rising to 4.71% by April 2027 and 4.80% by August. By September 2027 the VN10Y is expected to reach 4.85%, a cumulative 28-basis-point increase from the current level. This suggests a gradual upward trajectory that shifts from a stabilizing phase in late 2026 to a steady acceleration through 2027. Vietnam plans to mobilise nearly 970 trillion VND ($37 billion) in 2026—a 20% increase over last year’s borrowing plan—with about 500 trillion VND raised via Hanoi Stock Exchange auctions, boosting bond supply and upward pressure on yields . The State Bank of Vietnam has held its open market operation rate around 4.5% and maintained benchmark policy rates while continuing net OMO injections to support liquidity, limiting downward bias on yields but failing to offset mounting supply pressures . Strong credit demand—with banking system loans up 18.1% year-on-year by June—has spurred fierce deposit competition, with special-condition rates of 9–10%, feeding through into higher medium- and long-term funding costs . External factors such as the US Federal Reserve holding policy rates at 3.5–3.75% in late July keep global yields elevated, forcing Vietnam’s yields higher to retain carry appeal and defend the VND under a managed float . An imminent FTSE Russell upgrade of Vietnam to Secondary Emerging Market status in September 2026 is expected to attract foreign inflows but may also prompt issuers to front-load bond issuance for index inclusion, creating mixed pressures on yields .</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interbank rate is set to stabilize around 7 percent with a mild downward bias. It falls from 7.11 in August to 6.98 in September, dips slightly below recent history, then edges up to 7.29 by December as government bond issuance under the 2026–30 infrastructure plan absorbs liquidity. From Q1 2027 onward the rate drifts down to 6.75 by August, reflecting gradual liquidity easing. The modest rebound to 7.29 in December signals a temporary tightening linked to large Q4 bond auctions, but the overall trajectory is decelerating, not accelerating. Monthly changes average only a few basis points, indicating a stable, managed market rather than a volatile reversal. The forecast reflects coordinated monetary policy: the SBV has injected roughly VND 27.5 trillion through open market operations in late August to cap rates around 7 percent following Prime Minister directives for flexible, synchronized tools and FX management . Heavy government bond issuance in Q4 under the Ministry of Finance’s calendar for infrastructure financing is expected to absorb excess funds and push the rate up to about 7.29 percent in December . Robust FDI inflows—Samsung’s USD 5.2 billion in new semiconductor projects, a USD 1.5 billion chip‐testing plant, and Intel’s continued expansions—will bolster FX reserves and ease liquidity, pulling interbank rates down into mid‐2027 . Global rate conditions, with the Fed holding funds at around 3.6 percent through 2026 and only modest cuts into 2027, keep Vietnam’s policy rates elevated but allow a slow easing path as external pressures abate .</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monthly inflation rate, which swung negative to –0.39% in June and –0.12% in July 2026, is forecast to reverse into positive territory in August at 0.15%, then hold around 0.22–0.23% from September through November before dipping slightly to 0.19% in December. Momentum builds early next year, with inflation rising to 0.37% in January and peaking at 0.69% in February 2027, before sharply decelerating to just 0.06% in March. From April through July 2027, inflation is projected to stabilize at 0.12–0.19% per month. Overall, inflation is stabilizing at low positive rates in the second half of 2026, accelerating seasonally in early 2027, then reverting to a steady low-inflation regime. Domestic transport costs are driving much of the volatility: the Ministry of Industry and Trade cut gasoline and diesel prices on August 13 and then raised diesel by 1,310 VND per liter on August 20, underpinning swings in the transport sub-index this month . A weaker US dollar, which fell 0.38% in August, has eased import-cost pressures and helped temper headline inflation . Prime Minister Lê Minh Hưng directed the State Bank of Vietnam on August 13 to keep policy rates unchanged and boost credit liquidity to balance growth support and inflation control, anchoring the monetary stance through year-end . The forecasted 0.69% spike in February 2027 reflects expected Lunar New Year demand, echoing last year’s 1.14% MoM jump driven by food and transport costs during Tet .</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Core inflation accelerated from 3.46% in February to 4.19% in July and is forecast to rise further to 4.29% in August, 4.37% in September, and peak at 4.43% in October before stabilizing near 4.42% through December and then decelerating sharply to 3.76% by January 2027 and hovering around 3.65% by mid-2027. This pattern shows an acceleration through Q3, a plateau in Q4 2026, and a reversal into a decelerating phase at the turn of the year. Domestic demand in the foreign-invested manufacturing sector and buoyant public investment have driven a rise in underlying price pressures, with core inflation averaging 4.12% in the first half of 2026, fueled by strong input demand and production recovery in FDI projects . The State Bank of Vietnam has maintained its refinancing rate at 4.50% and injected liquidity via open market operations to support credit growth, which has reinforced demand-side inflation pressures . Elevated global energy prices stemming from the Middle East conflict have transmitted through higher transport and service costs, imparting second-round effects that have lifted core inflation . Strong seasonal demand ahead of year-end festivals and continued monetary accommodation have underpinned the October peak in core inflation, while anticipated monetary policy recalibration and base effects point to a rapid cooling toward 3.7% in early 2027 .</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Manufacturing Production YoY YTD indicator decelerated from 12.40% in February 2026 to a trough of 10.45% in April, before recovering to 11.47% in July. Forecasts for August through December 2026 show stabilization around 11.3%, with readings of 11.27% in August, 11.48% in September, and a slight dip to 10.89% in December. This suggests the growth rate is stabilizing rather than accelerating or reversing, maintaining a steady pace near the recent seven-month average of 11.11%. The projected spike to 13.81% in February 2027 appears as an outlier within an otherwise flat trajectory, with subsequent months reverting to the 11.0–11.5% range. Overall, manufacturing output is expected to hold steady rather than gain further momentum or decline significantly. July’s strong performance was driven by foreign-invested enterprises leading electronics and machinery exports, with electronics exports up 15.65% to US$4.06 billion in H1 2026 as large-scale semiconductor and sensor FDI projects came online. The Government’s June 2026 Resolution 10-NQ/TW establishes a legal framework to make Vietnam a high-tech manufacturing and innovation hub, targeting 45–50% localization in key industries by 2030. A temporary cut of the standard VAT rate to 8% under Decree 174/2025/ND-CP through 2026 has reduced input costs, supporting production activity across sectors. Externally, a global AI-driven electronics boom continues to underpin demand for Vietnamese high-tech exports, while new trade agreements such as the UK–India FTA and CPTPP enhancements improve market access and diversify supply chains. Planned public investments in industry and transport infrastructure, as called for by the Ministry of Industry and Trade, will unlock factory capacity and bolster export logistics, aligning with policy-driven efforts to accelerate key project completion.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Vietnam’s foreign exchange reserves have accelerated from $81.4 billion in November 2025 to $86.3 billion in June 2026 and are forecast to rise to $89.21 billion by July 2026, climbing steadily to about $89.45 billion in October and peaking near $90.99 billion in May 2027 before leveling off around $90.78 billion in June 2027. This represents an average monthly increase of roughly $0.3–0.7 billion in the second half of 2026 and early 2027, versus flat growth in the first quarter of 2026, indicating a clear acceleration in reserve accumulation. The total gain from June to December 2026 is projected at about $3.26 billion, with confidence intervals of ±$3–4 billion reflecting stable upside. There is no sign of reversal; reserves are expected to trend higher through early 2027 and then stabilize. The narrowing forecast range suggests policymakers can count on more predictable reserve dynamics ahead. Robust FDI inflows underpin reserve gains, with $34.65 billion registered by June 30, 2026 (up 61% YoY) and $13.03 billion disbursed (up 11.2% YoY) . Strong goods exports, which reached $104.22 billion in June 2026 (up 5.2% MoM and 36.3% YoY), have boosted FX receipts . Major electronics exporters like Samsung, whose Vietnam plants generated $35.2 billion in H1 2026 revenue and are investing $1.5 billion in a chip-testing plant plus $4 billion in a packaging facility, are a key source of export proceeds and reinvested earnings . A crackdown on gold smuggling has narrowed errors and omissions, retaining more FX in official reserves . Meanwhile, the State Bank of Vietnam’s gradual easing of FX interventions and planned transparency reforms reduce the risk of reserve depletion .</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Vietnam’s GDP growth accelerated from 7.94 percent in Q1 2026 to 8.39 percent in Q2 and is forecast to rise to 8.52 percent in Q3 and 8.69 percent in Q4 before moderating to 8.21 percent in Q1 2027 and 8.36 percent in Q2 2027. This pattern indicates that growth will hold in a high-8 percent range with a mild uptrend through the end of 2026 and a slight deceleration in early 2027. Compared with the 6.9–7.5 percent range seen in mid-2025, the economy is both accelerating and stabilizing at near three-decade highs. The forecast confidence intervals of [7.78, 9.32] for Q3 2026 and [7.83, 9.64] for Q4 2026 reflect risks from shifts in external demand and domestic policy. The uptrend into late 2026 is driven by a surge in FDI-led electronics exports, notably Foxconn’s Shunsin Technology $80 million chip plant beginning trials in June 2026 and slated for full operation by December 2026, boosting high-tech output and exports. The government’s issuance of Resolution 10-NQ/TW on June 8, 2026, streamlines approvals and incentivizes high-tech and green FDI with a goal of raising local content to 45–50 percent by 2045, spurring major manufacturing investments. Robust public investment jumped 12 percent year-on-year in H1 2026 after a 40 percent surge in 2025, underpinning domestic demand and supply-chain integration. The State Bank of Vietnam has maintained a managed-float exchange rate while pushing banks to lower deposit and lending rates despite global tightening, supporting credit growth and consumption resilience in Q2 2026.</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Exports accelerated from 18.69 percent year-on-year in February 2026 to 22.12 percent in July, and are forecast to rise further to 22.95 percent in August and peak at 23.08 percent in September before edging down to 22.72 percent by December 2026. A sharp seasonal drop to 17.79 percent is expected in January 2027 with recovery to around 20–21 percent year-on-year by April 2027, followed by gradual cooling to 19.93 percent in July 2027. Overall, export growth is stabilizing at elevated levels in the second half of 2026, reversing seasonally in early 2027, then decelerating modestly through mid-2027. This forecast is supported by several factors. Samsung’s US$8.3 billion display and electronics investment in Bac Ninh and Intel’s additional US$2.6 billion FDI commitment for semiconductor assembly and testing are boosting high-value exports . The United Kingdom’s accession to the CPTPP on September 1, 2026 will eliminate tariffs on key Vietnamese goods and open new UK markets . The EVFTA continues to facilitate EU-bound shipments despite a 34.6 percent certificate of origin utilization rate in 2025, with government plans to streamline green-standard compliance likely increasing uptake . The commercial launch of Long Thanh International Airport’s first phase in December 2026 will expand air cargo capacity and lower logistics costs, supporting export volumes late in the year .</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Industrial production in Vietnam accelerated from 10.00 percent YoY in February 2026 to 10.57 percent in July and is forecast to climb further to a peak of 10.69 percent in September before stabilizing around 10.5 percent through December 2026 and then gradually decelerating to 9.42 percent by July 2027. This trajectory suggests a near-term acceleration in output growth into late 2026, followed by a plateau of strong double-digit gains and a modest slowdown toward the high-single-digit range by mid-2027. The pace of the upswing from July to September is modest (+0.12pp), while the subsequent plateau reflects sustained momentum before a gradual 1.27pp deceleration over the next ten months. Robust electronics export growth—electronics shipments surged by 49.1 percent YoY in January–April 2026—has underpinned manufacturing momentum, driven by major FDI inflows of over US$38 billion in the first seven months, up 58 percent YoY, with high-tech projects in semiconductors, EV batteries, and consumer electronics coming online in Bac Ninh, Thai Nguyen, and Bắc Giang provinces . Government measures such as the temporary VAT reduction to 8 percent under Decree 174/2025/ND-CP and the 2026 socio-economic development agenda prioritizing industrial upgrading have further bolstered production incentives . Newly operational free trade agreements (CPTPP, RCEP) continue to open markets in Europe and Asia, while the State Bank of Vietnam’s commitment to maintaining a low refinancing rate at 4.50 percent through end-2026 supports manufacturing credit conditions .</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Inflation accelerated from 2.94% in February 2026 to 4.39% in July 2026, with forecasts rising to 4.45% in August and peaking at 4.46% in September 2026 before edging down to 4.41% in October and 4.39% in November and then gradually decelerating to 3.82% by July 2027. The initial rise into late 2026 at roughly 0.05 percentage points per month contrasts with a slow deceleration of around 0.05–0.06 ppt per month from Q4 2026 through mid-2027. This indicates a short-lived peak and stabilization near 4.4% followed by a gradual reversal toward the sub-4% range. Global energy and commodity price fluctuations driven by Middle East tensions, notably the Iran conflict, have pushed transport and fuel costs higher, lifting CPI toward its forecast peak, though the US-Iran interim peace deal is expected to moderate crude prices and curb transport inflation in coming months. The 4.8% electricity price adjustment in May 2025 boosted the base for year-on-year comparisons in 1H26 but will drop out of annual calculations by late 2026, underpinning the gradual easing of headline inflation thereafter. Expansionary fiscal policies flagged by Deputy Governor Pham Thanh Ha, alongside an unchanged SBV refinancing rate at 4.50%, will support domestic demand while limiting the need for monetary tightening, anchoring inflation in the 4.3%–4.5% range through year-end.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Electricity production year-on-year has experienced a sharp turnaround from early-2026 contraction of –2.47% in March to 2.67% growth by July, reflecting a rebound in industrial and residential demand. After a modest uptick to 2.54% in June, momentum picks up materially in the forecast, accelerating to 4.20% in August and holding above 4.0% through December 2026. The pace then gradually strengthens, with output growth rising to 4.55% in February 2027 and reaching 5.88% by July 2027, a net increase of 3.21 percentage points from July’s 2.67%. This trajectory marks a clear acceleration rather than stabilization, with the largest monthly jump of 1.53 percentage points from July to August. Overall, electricity output growth is set to strengthen materially from the second half of 2026 onward. The government’s directive for EVN to boost power generation by more than 15% in 2026 to underpin a 10% GDP growth target has driven increased dispatch of thermal plants and higher utilization rates across the system . Rising FDI-driven manufacturing demand, particularly in high-tech electronics, has surged power consumption in industrial hubs like Thai Nguyen, which attracted US$5.4 billion in electronics FDI in Q1 2026 alone . Large corporate PPAs and renewable ventures, such as Foxconn and Brookfield’s joint 1 GW solar and wind investment, are expanding capacity and securing supply for export-oriented factories . Grid modernization and transmission upgrades ahead of APEC 2027, alongside expanded import lines from Laos and China, are increasing evacuation capacity and reducing regional bottlenecks . Low reservoir levels at 11.5 billion kWh and forecast El Niño conditions from September 2026 to April 2027 will constrain hydropower output, necessitating higher thermal and imported energy dispatch .</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Retail sales growth accelerated from 11.87% in July 2026 to a forecasted 12.25% in August, and is projected to rise steadily to 13.44% by July 2027, marking a cumulative gain of 1.57 percentage points over the next year. The month-on-month uptick from July to August is sharp (0.38pp), after which growth continues at a steady 0.13–0.17pp per month, indicating an accelerating yet stabilizing upward trajectory. The pace of expansion outstrips recent history, with the forecast curve steepening slightly through year-end before moderating to about 0.07pp monthly gains in mid-2027. There is no sign of reversal; the indicator is firmly accelerating. Domestic consumption is supported by a 7.2% minimum wage increase effective January 1, 2026, boosting household incomes . A 2-percentage-point VAT cut through end-2026 on transport, logistics, goods and IT services is set to lower consumption costs . Robust tourism, underpinned by expanded visa policies and a government target of 25 million international arrivals in 2026, is driving service-sector spending . Strong FDI disbursement (up 37.3% YoY in H1) alongside rising public investment is underpinning income growth and retail demand . The State Bank of Vietnam’s decision to hold its refinancing rate at 4.50% through year-end keeps credit conditions supportive for consumer lending .</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Compared to the swings from a −1.01 billion USD deficit in February 2026 down to −5.21 billion in May and −3.59 billion in July, the forecast shows the monthly trade shortfall settling between −3.0 billion and −3.6 billion USD through mid-2027. It narrows to −3.05 billion in August and modestly widens to −3.51 billion by December 2026 before easing to −2.86 billion in January 2027 and oscillating between −3.15 billion and −3.66 billion thereafter. This trajectory points to a stabilizing but persistently large deficit, with a slight seasonal trough in January and a shallow peak in May. Robust foreign direct investment inflows—up 58% year-on-year to 38.06 billion USD by end-July—have driven capital and intermediate goods imports to over 94% of total imports, maintaining a steady deficit . The electronics sector posted a 12.3 billion USD deficit in the first seven months of 2026 as FDI-backed firms imported chips, components, and machinery for AI and data-center expansion . A global AI boom propelled computer and electronics exports up nearly 50% YoY but also spurred machinery imports to equip new production lines, contributing to July’s record 3.6 billion USD monthly deficit . Rising oil prices amid Middle East tensions have inflated fuel import costs, and the July 2026 conclusion of an EFTA FTA alongside phase-in EVFTA tariff cuts will further boost two-way trade and sustain high imports of electrical and mechanical machinery .</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FDI YoY YTD reading climbed from 8.81% in February 2026 to a peak of 11.76% in July 2026 and is forecast to ease to 11.14% in August and 10.89% in September before settling in a narrow range around 10.6% through mid-2027. This represents a deceleration of roughly 1.2 percentage points from July’s high to a stable plateau of 10.54–10.64% by March–July 2027. The pace slows notably after September, with the growth rate edging down by only 0.28 percentage point between December 2026 (10.59%) and January 2027 (10.60%). The magnitude of fluctuation diminishes after the initial drop, indicating stabilization rather than a reversal. Overall, FDI growth is decelerating from its mid-year peak but finding a footing at an elevated level just above 10%. Vietnam’s June 8, 2026 Politburo Resolution 10-NQ/TW refocuses FDI toward high-tech sectors—electronics, semiconductors, AI, biotech—and introduces performance-based incentives along with two-year land-price locks, bolstering inflows at higher quality but moderating the growth spike . Production diversification away from China amid US-China trade tensions continues to draw electronics and battery-materials projects, exemplified by Samsung’s Bac Ninh expansion and Posco Future M’s Thai Nguyen anode plant . Large-scale approvals in early 2026—from Seojin Vietnam’s $760 million plant in Bac Ninh to Singvin’s $380 million steel project in Ha Tinh—sustain total registered FDI but moderate the surge after mid-year . Vietnam’s integration into CPTPP, RCEP, and EVFTA secures market access and strengthens supply-chain ties, while global monetary tightening and a high base effect from 2025 temper acceleration, anchoring growth around 10.6% .</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Imports growth accelerated from 25.9% in February to 34.2% by July and is forecast to peak at 34.4% in August before decelerating to 29.3% by December 2026 and plunging to 15.7% by January 2027, with mid-teen growth rates projected through July 2027. This pattern marks a clear reversal from the rapid acceleration seen in early 2026 into a sharp deceleration starting late 2026. The H1 2026 surge reflects heavy FDI-driven imports of machinery, equipment and intermediate goods by major global manufacturers such as Apple, Samsung, Intel and Toyota, coupled with elevated public infrastructure spending that prompted firms to build up inventories early in the year . As export-oriented enterprises stocked up for a year-end export push, imports are expected to taper as inventories are drawn down, driving the forecasted slowdown . At the same time, global trade growth is losing momentum amid geopolitical tensions and tighter financing conditions, which will weigh on demand for imported inputs in Vietnam . A pronounced base effect—comparing against the elevated import levels of 2026—will further depress year-on-year growth rates in early 2027.</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7.xml"/><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8.xml"/><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9.xml"/><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0.xml"/><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1.xml"/><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2.xml"/><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3.xml"/><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4.xml"/><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5.xml"/><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6.xml"/><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7.xml"/><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8.xml"/><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9.xml"/><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20.xml"/><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4.xml"/><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5.xml"/><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6.xml"/><Relationship Id="rId4" Type="http://schemas.openxmlformats.org/officeDocument/2006/relationships/notesSlide" Target="../notesSlides/notesSlide4.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pic>
        <p:nvPicPr>
          <p:cNvPr id="4" name="Picture 3" descr="vnpredict.png"/>
          <p:cNvPicPr>
            <a:picLocks noChangeAspect="1"/>
          </p:cNvPicPr>
          <p:nvPr/>
        </p:nvPicPr>
        <p:blipFill>
          <a:blip r:embed="rId2"/>
          <a:stretch>
            <a:fillRect/>
          </a:stretch>
        </p:blipFill>
        <p:spPr>
          <a:xfrm>
            <a:off x="822960" y="640080"/>
            <a:ext cx="883451" cy="713232"/>
          </a:xfrm>
          <a:prstGeom prst="rect">
            <a:avLst/>
          </a:prstGeom>
        </p:spPr>
      </p:pic>
      <p:sp>
        <p:nvSpPr>
          <p:cNvPr id="5" name="TextBox 4"/>
          <p:cNvSpPr txBox="1"/>
          <p:nvPr/>
        </p:nvSpPr>
        <p:spPr>
          <a:xfrm>
            <a:off x="1907579" y="713232"/>
            <a:ext cx="5486400" cy="457200"/>
          </a:xfrm>
          <a:prstGeom prst="rect">
            <a:avLst/>
          </a:prstGeom>
          <a:noFill/>
        </p:spPr>
        <p:txBody>
          <a:bodyPr wrap="square">
            <a:spAutoFit/>
          </a:bodyPr>
          <a:lstStyle/>
          <a:p>
            <a:r>
              <a:rPr sz="2600" b="1">
                <a:solidFill>
                  <a:srgbClr val="8E0100"/>
                </a:solidFill>
                <a:latin typeface="Georgia"/>
              </a:rPr>
              <a:t>VNPredict</a:t>
            </a:r>
          </a:p>
        </p:txBody>
      </p:sp>
      <p:sp>
        <p:nvSpPr>
          <p:cNvPr id="6" name="TextBox 5"/>
          <p:cNvSpPr txBox="1"/>
          <p:nvPr/>
        </p:nvSpPr>
        <p:spPr>
          <a:xfrm>
            <a:off x="1907579" y="1115568"/>
            <a:ext cx="5943600" cy="274320"/>
          </a:xfrm>
          <a:prstGeom prst="rect">
            <a:avLst/>
          </a:prstGeom>
          <a:noFill/>
        </p:spPr>
        <p:txBody>
          <a:bodyPr wrap="square">
            <a:spAutoFit/>
          </a:bodyPr>
          <a:lstStyle/>
          <a:p>
            <a:r>
              <a:rPr sz="950" b="0">
                <a:solidFill>
                  <a:srgbClr val="595959"/>
                </a:solidFill>
                <a:latin typeface="Arial"/>
              </a:rPr>
              <a:t>VIETNAMESE MACROECONOMIC INTELLIGENCE</a:t>
            </a:r>
          </a:p>
        </p:txBody>
      </p:sp>
      <p:sp>
        <p:nvSpPr>
          <p:cNvPr id="7" name="TextBox 6"/>
          <p:cNvSpPr txBox="1"/>
          <p:nvPr/>
        </p:nvSpPr>
        <p:spPr>
          <a:xfrm>
            <a:off x="822960" y="2103120"/>
            <a:ext cx="10545775" cy="914400"/>
          </a:xfrm>
          <a:prstGeom prst="rect">
            <a:avLst/>
          </a:prstGeom>
          <a:noFill/>
        </p:spPr>
        <p:txBody>
          <a:bodyPr wrap="square">
            <a:spAutoFit/>
          </a:bodyPr>
          <a:lstStyle/>
          <a:p>
            <a:r>
              <a:rPr sz="4400" b="1">
                <a:solidFill>
                  <a:srgbClr val="000000"/>
                </a:solidFill>
                <a:latin typeface="Georgia"/>
              </a:rPr>
              <a:t>Vietnam Macro Monthly</a:t>
            </a:r>
          </a:p>
        </p:txBody>
      </p:sp>
      <p:sp>
        <p:nvSpPr>
          <p:cNvPr id="8" name="Rectangle 7"/>
          <p:cNvSpPr/>
          <p:nvPr/>
        </p:nvSpPr>
        <p:spPr>
          <a:xfrm>
            <a:off x="822960" y="3063240"/>
            <a:ext cx="1054577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22960" y="3291840"/>
            <a:ext cx="10545775" cy="457200"/>
          </a:xfrm>
          <a:prstGeom prst="rect">
            <a:avLst/>
          </a:prstGeom>
          <a:noFill/>
        </p:spPr>
        <p:txBody>
          <a:bodyPr wrap="square">
            <a:spAutoFit/>
          </a:bodyPr>
          <a:lstStyle/>
          <a:p>
            <a:r>
              <a:rPr sz="2000" b="0">
                <a:solidFill>
                  <a:srgbClr val="000000"/>
                </a:solidFill>
                <a:latin typeface="Georgia"/>
              </a:rPr>
              <a:t>Data through September 2026</a:t>
            </a:r>
          </a:p>
        </p:txBody>
      </p:sp>
      <p:sp>
        <p:nvSpPr>
          <p:cNvPr id="10" name="TextBox 9"/>
          <p:cNvSpPr txBox="1"/>
          <p:nvPr/>
        </p:nvSpPr>
        <p:spPr>
          <a:xfrm>
            <a:off x="822960" y="4023360"/>
            <a:ext cx="10545775" cy="1097280"/>
          </a:xfrm>
          <a:prstGeom prst="rect">
            <a:avLst/>
          </a:prstGeom>
          <a:noFill/>
        </p:spPr>
        <p:txBody>
          <a:bodyPr wrap="square">
            <a:spAutoFit/>
          </a:bodyPr>
          <a:lstStyle/>
          <a:p>
            <a:r>
              <a:rPr sz="1100" b="0">
                <a:solidFill>
                  <a:srgbClr val="595959"/>
                </a:solidFill>
                <a:latin typeface="Arial"/>
              </a:rPr>
              <a:t>Data through September 2026 (TradingView (ECONOMICS, FX_IDC, HOSE, TVC))</a:t>
            </a:r>
          </a:p>
          <a:p>
            <a:r>
              <a:rPr sz="1100" b="0">
                <a:solidFill>
                  <a:srgbClr val="595959"/>
                </a:solidFill>
                <a:latin typeface="Arial"/>
              </a:rPr>
              <a:t>AI commentary generated 2026-09-03</a:t>
            </a:r>
          </a:p>
          <a:p>
            <a:r>
              <a:rPr sz="1100" b="0">
                <a:solidFill>
                  <a:srgbClr val="595959"/>
                </a:solidFill>
                <a:latin typeface="Arial"/>
              </a:rPr>
              <a:t>Report assembled 2026-09-04</a:t>
            </a:r>
          </a:p>
        </p:txBody>
      </p:sp>
      <p:sp>
        <p:nvSpPr>
          <p:cNvPr id="11" name="TextBox 10"/>
          <p:cNvSpPr txBox="1"/>
          <p:nvPr/>
        </p:nvSpPr>
        <p:spPr>
          <a:xfrm>
            <a:off x="822960" y="6217920"/>
            <a:ext cx="10545775" cy="365760"/>
          </a:xfrm>
          <a:prstGeom prst="rect">
            <a:avLst/>
          </a:prstGeom>
          <a:noFill/>
        </p:spPr>
        <p:txBody>
          <a:bodyPr wrap="square">
            <a:spAutoFit/>
          </a:bodyPr>
          <a:lstStyle/>
          <a:p>
            <a:r>
              <a:rPr sz="1100" b="0">
                <a:solidFill>
                  <a:srgbClr val="595959"/>
                </a:solidFill>
                <a:latin typeface="Arial"/>
              </a:rPr>
              <a:t>VNPredict · vnpredict.tech</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Electricity Production YoY YTD (VNELP)</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2.7% (Jul 2026)</a:t>
            </a:r>
          </a:p>
          <a:p>
            <a:r>
              <a:rPr sz="1200" b="0">
                <a:solidFill>
                  <a:srgbClr val="000000"/>
                </a:solidFill>
                <a:latin typeface="Arial"/>
              </a:rPr>
              <a:t>Change: +0.13pp vs prior month</a:t>
            </a:r>
          </a:p>
          <a:p>
            <a:r>
              <a:rPr sz="1200" b="0">
                <a:solidFill>
                  <a:srgbClr val="000000"/>
                </a:solidFill>
                <a:latin typeface="Arial"/>
              </a:rPr>
              <a:t>12m forecast: 5.9% by Jul 2027 (80% band -9.1% to 55.6%)</a:t>
            </a:r>
          </a:p>
          <a:p>
            <a:r>
              <a:rPr sz="1200" b="0">
                <a:solidFill>
                  <a:srgbClr val="000000"/>
                </a:solidFill>
                <a:latin typeface="Arial"/>
              </a:rPr>
              <a:t>Accuracy: good · MASE 0.41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Policymakers should expedite approval and commissioning of key transmission lines and cross-border import projects to avert dry-season shortfalls.</a:t>
            </a:r>
          </a:p>
          <a:p>
            <a:r>
              <a:rPr sz="1100" b="0">
                <a:solidFill>
                  <a:srgbClr val="000000"/>
                </a:solidFill>
                <a:latin typeface="Georgia"/>
              </a:rPr>
              <a:t>• Investors should overweight power utilities and IPP bonds to capture rising generation volumes and infrastructure spending.</a:t>
            </a:r>
          </a:p>
          <a:p>
            <a:r>
              <a:rPr sz="1100" b="0">
                <a:solidFill>
                  <a:srgbClr val="000000"/>
                </a:solidFill>
                <a:latin typeface="Georgia"/>
              </a:rPr>
              <a:t>• Policymakers should fast-track renewable IPP auctions and corporate PPA frameworks to lock in low-cost capacity and attract FDI.</a:t>
            </a:r>
          </a:p>
          <a:p>
            <a:r>
              <a:rPr sz="1100" b="0">
                <a:solidFill>
                  <a:srgbClr val="000000"/>
                </a:solidFill>
                <a:latin typeface="Georgia"/>
              </a:rPr>
              <a:t>• Investors should increase exposure to industrial REITs and municipal power stocks in high-growth provinces like Thai Nguyen and Bac Ninh to benefit from industrial power demand.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Retail Sales YoY YTD (VNRSYY)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11.9% (Jul 2026)</a:t>
            </a:r>
          </a:p>
          <a:p>
            <a:r>
              <a:rPr sz="1200" b="0">
                <a:solidFill>
                  <a:srgbClr val="000000"/>
                </a:solidFill>
                <a:latin typeface="Arial"/>
              </a:rPr>
              <a:t>Change: +0.44pp vs prior month</a:t>
            </a:r>
          </a:p>
          <a:p>
            <a:r>
              <a:rPr sz="1200" b="0">
                <a:solidFill>
                  <a:srgbClr val="000000"/>
                </a:solidFill>
                <a:latin typeface="Arial"/>
              </a:rPr>
              <a:t>12m forecast: 13.4% by Jul 2027 (80% band 10.3% to 18.1%)</a:t>
            </a:r>
          </a:p>
          <a:p>
            <a:r>
              <a:rPr sz="1200" b="0">
                <a:solidFill>
                  <a:srgbClr val="000000"/>
                </a:solidFill>
                <a:latin typeface="Arial"/>
              </a:rPr>
              <a:t>Accuracy: good · MASE 0.96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Favors domestic retail and consumer discretionary equities, especially in fast-moving consumer goods and e-commerce platforms.</a:t>
            </a:r>
          </a:p>
          <a:p>
            <a:r>
              <a:rPr sz="1100" b="0">
                <a:solidFill>
                  <a:srgbClr val="000000"/>
                </a:solidFill>
                <a:latin typeface="Georgia"/>
              </a:rPr>
              <a:t>• Suggests hedging Vietnamese dong exposure as widening trade and current account deficits may pressure the currency.</a:t>
            </a:r>
          </a:p>
          <a:p>
            <a:r>
              <a:rPr sz="1100" b="0">
                <a:solidFill>
                  <a:srgbClr val="000000"/>
                </a:solidFill>
                <a:latin typeface="Georgia"/>
              </a:rPr>
              <a:t>• Policymakers should ensure timely disbursement of public investment and consumption stimulus measures to sustain household incomes.</a:t>
            </a:r>
          </a:p>
          <a:p>
            <a:r>
              <a:rPr sz="1100" b="0">
                <a:solidFill>
                  <a:srgbClr val="000000"/>
                </a:solidFill>
                <a:latin typeface="Georgia"/>
              </a:rPr>
              <a:t>• SBV should keep policy rates on hold but stand ready to tighten if headline inflation breaches 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Balance of Trade (VNBOT)</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-3.59B USD (Jul 2026)</a:t>
            </a:r>
          </a:p>
          <a:p>
            <a:r>
              <a:rPr sz="1200" b="0">
                <a:solidFill>
                  <a:srgbClr val="000000"/>
                </a:solidFill>
                <a:latin typeface="Arial"/>
              </a:rPr>
              <a:t>Change: -950.0M USD vs prior month</a:t>
            </a:r>
          </a:p>
          <a:p>
            <a:r>
              <a:rPr sz="1200" b="0">
                <a:solidFill>
                  <a:srgbClr val="000000"/>
                </a:solidFill>
                <a:latin typeface="Arial"/>
              </a:rPr>
              <a:t>12m forecast: -3.15B USD by Jul 2027 (80% band -6.77B USD to 366.7M USD)</a:t>
            </a:r>
          </a:p>
          <a:p>
            <a:r>
              <a:rPr sz="1200" b="0">
                <a:solidFill>
                  <a:srgbClr val="000000"/>
                </a:solidFill>
                <a:latin typeface="Arial"/>
              </a:rPr>
              <a:t>Accuracy: good · MASE 0.83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export-linked equities in electronics and machinery manufacturing to capture robust FDI-driven trade flows.</a:t>
            </a:r>
          </a:p>
          <a:p>
            <a:r>
              <a:rPr sz="1100" b="0">
                <a:solidFill>
                  <a:srgbClr val="000000"/>
                </a:solidFill>
                <a:latin typeface="Georgia"/>
              </a:rPr>
              <a:t>• Fixed-income investors ought to use VND-hedged positions or FX forwards to mitigate potential depreciation pressure from persistent trade deficits.</a:t>
            </a:r>
          </a:p>
          <a:p>
            <a:r>
              <a:rPr sz="1100" b="0">
                <a:solidFill>
                  <a:srgbClr val="000000"/>
                </a:solidFill>
                <a:latin typeface="Georgia"/>
              </a:rPr>
              <a:t>• Policymakers should accelerate domestic energy and semiconductor raw material production approvals to curb rising fuel and component import bills.</a:t>
            </a:r>
          </a:p>
          <a:p>
            <a:r>
              <a:rPr sz="1100" b="0">
                <a:solidFill>
                  <a:srgbClr val="000000"/>
                </a:solidFill>
                <a:latin typeface="Georgia"/>
              </a:rPr>
              <a:t>• The central bank should be ready to deploy macroprudential measures or fine-tune policy rates to smooth VND volatility and uphold external stability.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FDI YoY YTD (VNFDI)</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11.8% (Jul 2026)</a:t>
            </a:r>
          </a:p>
          <a:p>
            <a:r>
              <a:rPr sz="1200" b="0">
                <a:solidFill>
                  <a:srgbClr val="000000"/>
                </a:solidFill>
                <a:latin typeface="Arial"/>
              </a:rPr>
              <a:t>Change: +0.59pp vs prior month</a:t>
            </a:r>
          </a:p>
          <a:p>
            <a:r>
              <a:rPr sz="1200" b="0">
                <a:solidFill>
                  <a:srgbClr val="000000"/>
                </a:solidFill>
                <a:latin typeface="Arial"/>
              </a:rPr>
              <a:t>12m forecast: 10.6% by Jul 2027 (80% band 5.1% to 16.3%)</a:t>
            </a:r>
          </a:p>
          <a:p>
            <a:r>
              <a:rPr sz="1200" b="0">
                <a:solidFill>
                  <a:srgbClr val="000000"/>
                </a:solidFill>
                <a:latin typeface="Arial"/>
              </a:rPr>
              <a:t>Accuracy: good · MASE 0.91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Expand overweight positions in export-oriented electronics and battery-materials equities to capture sustained FDI-driven growth.</a:t>
            </a:r>
          </a:p>
          <a:p>
            <a:r>
              <a:rPr sz="1100" b="0">
                <a:solidFill>
                  <a:srgbClr val="000000"/>
                </a:solidFill>
                <a:latin typeface="Georgia"/>
              </a:rPr>
              <a:t>• Consider industrial real estate investments in high-FDI provinces such as Bac Ninh and Thai Nguyen to benefit from ongoing factory expansions.</a:t>
            </a:r>
          </a:p>
          <a:p>
            <a:r>
              <a:rPr sz="1100" b="0">
                <a:solidFill>
                  <a:srgbClr val="000000"/>
                </a:solidFill>
                <a:latin typeface="Georgia"/>
              </a:rPr>
              <a:t>• Implement hedging strategies against potential VND volatility as decelerating FDI growth may pressure the currency toward year-end.</a:t>
            </a:r>
          </a:p>
          <a:p>
            <a:r>
              <a:rPr sz="1100" b="0">
                <a:solidFill>
                  <a:srgbClr val="000000"/>
                </a:solidFill>
                <a:latin typeface="Georgia"/>
              </a:rPr>
              <a:t>• Accelerate infrastructure upgrades in high-tech parks and fully enforce performance-based incentives under Resolution 10-NQ/TW to maintain FDI quality and momentum.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Imports YoY YTD (VNIMP)</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34.2% (Jul 2026)</a:t>
            </a:r>
          </a:p>
          <a:p>
            <a:r>
              <a:rPr sz="1200" b="0">
                <a:solidFill>
                  <a:srgbClr val="000000"/>
                </a:solidFill>
                <a:latin typeface="Arial"/>
              </a:rPr>
              <a:t>Change: +1.42pp vs prior month</a:t>
            </a:r>
          </a:p>
          <a:p>
            <a:r>
              <a:rPr sz="1200" b="0">
                <a:solidFill>
                  <a:srgbClr val="000000"/>
                </a:solidFill>
                <a:latin typeface="Arial"/>
              </a:rPr>
              <a:t>12m forecast: 14.4% by Jul 2027 (80% band -8.3% to 39.4%)</a:t>
            </a:r>
          </a:p>
          <a:p>
            <a:r>
              <a:rPr sz="1200" b="0">
                <a:solidFill>
                  <a:srgbClr val="000000"/>
                </a:solidFill>
                <a:latin typeface="Arial"/>
              </a:rPr>
              <a:t>Accuracy: good · MASE 0.86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 equities of export-oriented manufacturers, especially electronics assemblers, as they will benefit from the drawdown phase of inventory stocking.</a:t>
            </a:r>
          </a:p>
          <a:p>
            <a:r>
              <a:rPr sz="1100" b="0">
                <a:solidFill>
                  <a:srgbClr val="000000"/>
                </a:solidFill>
                <a:latin typeface="Georgia"/>
              </a:rPr>
              <a:t>• Hedge VND exposure to guard against depreciation pressure as import demand cools and trade balances swing.</a:t>
            </a:r>
          </a:p>
          <a:p>
            <a:r>
              <a:rPr sz="1100" b="0">
                <a:solidFill>
                  <a:srgbClr val="000000"/>
                </a:solidFill>
                <a:latin typeface="Georgia"/>
              </a:rPr>
              <a:t>• Policymakers should monitor credit growth closely and consider targeted rate cuts to cushion the slowdown in industrial imports.</a:t>
            </a:r>
          </a:p>
          <a:p>
            <a:r>
              <a:rPr sz="1100" b="0">
                <a:solidFill>
                  <a:srgbClr val="000000"/>
                </a:solidFill>
                <a:latin typeface="Georgia"/>
              </a:rPr>
              <a:t>• Ramp up fiscal support for domestic suppliers of intermediate goods to offset the impact of reduced FDI-driven imports.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USD/VND (USDVND)</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26,070 VND (Aug 2026)</a:t>
            </a:r>
          </a:p>
          <a:p>
            <a:r>
              <a:rPr sz="1200" b="0">
                <a:solidFill>
                  <a:srgbClr val="000000"/>
                </a:solidFill>
                <a:latin typeface="Arial"/>
              </a:rPr>
              <a:t>Change: +0.0% vs prior month</a:t>
            </a:r>
          </a:p>
          <a:p>
            <a:r>
              <a:rPr sz="1200" b="0">
                <a:solidFill>
                  <a:srgbClr val="000000"/>
                </a:solidFill>
                <a:latin typeface="Arial"/>
              </a:rPr>
              <a:t>12m forecast: 26,426 VND by Aug 2027 (80% band 26,276 VND to 28,578 VND)</a:t>
            </a:r>
          </a:p>
          <a:p>
            <a:r>
              <a:rPr sz="1200" b="0">
                <a:solidFill>
                  <a:srgbClr val="000000"/>
                </a:solidFill>
                <a:latin typeface="Arial"/>
              </a:rPr>
              <a:t>Accuracy: good · MASE 0.85 · 12 windows</a:t>
            </a:r>
          </a:p>
          <a:p>
            <a:r>
              <a:rPr sz="1200" b="0">
                <a:solidFill>
                  <a:srgbClr val="000000"/>
                </a:solidFill>
                <a:latin typeface="Arial"/>
              </a:rPr>
              <a:t>Model: Robust drift (statistical)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hedge their VND liabilities given the forecasted gradual depreciation.</a:t>
            </a:r>
          </a:p>
          <a:p>
            <a:r>
              <a:rPr sz="1100" b="0">
                <a:solidFill>
                  <a:srgbClr val="000000"/>
                </a:solidFill>
                <a:latin typeface="Georgia"/>
              </a:rPr>
              <a:t>• Export-focused equities may face headwinds, while domestic consumption and infrastructure stocks could outperform.</a:t>
            </a:r>
          </a:p>
          <a:p>
            <a:r>
              <a:rPr sz="1100" b="0">
                <a:solidFill>
                  <a:srgbClr val="000000"/>
                </a:solidFill>
                <a:latin typeface="Georgia"/>
              </a:rPr>
              <a:t>• Policymakers should maintain flexible market interventions and consider modest rate adjustments to anchor expectations.</a:t>
            </a:r>
          </a:p>
          <a:p>
            <a:r>
              <a:rPr sz="1100" b="0">
                <a:solidFill>
                  <a:srgbClr val="000000"/>
                </a:solidFill>
                <a:latin typeface="Georgia"/>
              </a:rPr>
              <a:t>• Authorities should accelerate FTA ratification and FDI-attracting reforms to bolster FX inflows.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VN-Index (VNINDEX)</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1,827.7 pts (Sep 2026)</a:t>
            </a:r>
          </a:p>
          <a:p>
            <a:r>
              <a:rPr sz="1200" b="0">
                <a:solidFill>
                  <a:srgbClr val="000000"/>
                </a:solidFill>
                <a:latin typeface="Arial"/>
              </a:rPr>
              <a:t>Change: -0.2% vs prior month</a:t>
            </a:r>
          </a:p>
          <a:p>
            <a:r>
              <a:rPr sz="1200" b="0">
                <a:solidFill>
                  <a:srgbClr val="000000"/>
                </a:solidFill>
                <a:latin typeface="Arial"/>
              </a:rPr>
              <a:t>12m forecast: 1,805.8 pts by Oct 2027 (80% band 1,358.7 pts to 2,224.5 pts)</a:t>
            </a:r>
          </a:p>
          <a:p>
            <a:r>
              <a:rPr sz="1200" b="0">
                <a:solidFill>
                  <a:srgbClr val="000000"/>
                </a:solidFill>
                <a:latin typeface="Arial"/>
              </a:rPr>
              <a:t>Accuracy: moderate · MASE 1.04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export-linked equities in electronics and high-tech manufacturing to capture ongoing FDI-driven revenue growth.</a:t>
            </a:r>
          </a:p>
          <a:p>
            <a:r>
              <a:rPr sz="1100" b="0">
                <a:solidFill>
                  <a:srgbClr val="000000"/>
                </a:solidFill>
                <a:latin typeface="Georgia"/>
              </a:rPr>
              <a:t>• Investors should hedge VND exposures against potential depreciation pressures stemming from US Fed rate dynamics and trade-weighted dollar strength.</a:t>
            </a:r>
          </a:p>
          <a:p>
            <a:r>
              <a:rPr sz="1100" b="0">
                <a:solidFill>
                  <a:srgbClr val="000000"/>
                </a:solidFill>
                <a:latin typeface="Georgia"/>
              </a:rPr>
              <a:t>• Policymakers should maintain the refinancing rate at 4.50% and continue targeted OMO operations to ensure liquidity without stoking inflation.</a:t>
            </a:r>
          </a:p>
          <a:p>
            <a:r>
              <a:rPr sz="1100" b="0">
                <a:solidFill>
                  <a:srgbClr val="000000"/>
                </a:solidFill>
                <a:latin typeface="Georgia"/>
              </a:rPr>
              <a:t>• Policymakers should accelerate implementation of high-tech FDI incentives under Resolution 10 to sustain investor confidence and support market depth.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10Y Government Bond Yield (VN10Y)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4.6% (Aug 2026)</a:t>
            </a:r>
          </a:p>
          <a:p>
            <a:r>
              <a:rPr sz="1200" b="0">
                <a:solidFill>
                  <a:srgbClr val="000000"/>
                </a:solidFill>
                <a:latin typeface="Arial"/>
              </a:rPr>
              <a:t>Change: +0.00pp vs prior month</a:t>
            </a:r>
          </a:p>
          <a:p>
            <a:r>
              <a:rPr sz="1200" b="0">
                <a:solidFill>
                  <a:srgbClr val="000000"/>
                </a:solidFill>
                <a:latin typeface="Arial"/>
              </a:rPr>
              <a:t>12m forecast: 4.9% by Sep 2027 (80% band 4.0% to 5.5%)</a:t>
            </a:r>
          </a:p>
          <a:p>
            <a:r>
              <a:rPr sz="1200" b="0">
                <a:solidFill>
                  <a:srgbClr val="000000"/>
                </a:solidFill>
                <a:latin typeface="Arial"/>
              </a:rPr>
              <a:t>Accuracy: good · MASE 0.86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Policymakers should pace government bond auctions to avoid supply gluts in peak quarters and smooth yield impact.</a:t>
            </a:r>
          </a:p>
          <a:p>
            <a:r>
              <a:rPr sz="1100" b="0">
                <a:solidFill>
                  <a:srgbClr val="000000"/>
                </a:solidFill>
                <a:latin typeface="Georgia"/>
              </a:rPr>
              <a:t>• Policymakers should rely on targeted liquidity injections via OMO rather than cutting policy rates to support credit without stoking inflation.</a:t>
            </a:r>
          </a:p>
          <a:p>
            <a:r>
              <a:rPr sz="1100" b="0">
                <a:solidFill>
                  <a:srgbClr val="000000"/>
                </a:solidFill>
                <a:latin typeface="Georgia"/>
              </a:rPr>
              <a:t>• Investors should overweight bank and insurance stocks that benefit from a steeper yield curve and rising funding costs.</a:t>
            </a:r>
          </a:p>
          <a:p>
            <a:r>
              <a:rPr sz="1100" b="0">
                <a:solidFill>
                  <a:srgbClr val="000000"/>
                </a:solidFill>
                <a:latin typeface="Georgia"/>
              </a:rPr>
              <a:t>• Investors should hedge VND exposure as domestic yields outpace global peers and FX volatility risks remain.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Interbank Rate (VNINBR)</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7.1% (Aug 2026)</a:t>
            </a:r>
          </a:p>
          <a:p>
            <a:r>
              <a:rPr sz="1200" b="0">
                <a:solidFill>
                  <a:srgbClr val="000000"/>
                </a:solidFill>
                <a:latin typeface="Arial"/>
              </a:rPr>
              <a:t>Change: -0.20pp vs prior month</a:t>
            </a:r>
          </a:p>
          <a:p>
            <a:r>
              <a:rPr sz="1200" b="0">
                <a:solidFill>
                  <a:srgbClr val="000000"/>
                </a:solidFill>
                <a:latin typeface="Arial"/>
              </a:rPr>
              <a:t>12m forecast: 6.8% by Aug 2027 (80% band 3.9% to 10.3%)</a:t>
            </a:r>
          </a:p>
          <a:p>
            <a:r>
              <a:rPr sz="1200" b="0">
                <a:solidFill>
                  <a:srgbClr val="000000"/>
                </a:solidFill>
                <a:latin typeface="Arial"/>
              </a:rPr>
              <a:t>Accuracy: moderate · MASE 1.31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 export‐oriented manufacturing equities, especially in electronics, on stable funding costs and strong FDI pipelines.</a:t>
            </a:r>
          </a:p>
          <a:p>
            <a:r>
              <a:rPr sz="1100" b="0">
                <a:solidFill>
                  <a:srgbClr val="000000"/>
                </a:solidFill>
                <a:latin typeface="Georgia"/>
              </a:rPr>
              <a:t>• Consider modestly long VND positions as depreciation pressures ease with growing FX inflows.</a:t>
            </a:r>
          </a:p>
          <a:p>
            <a:r>
              <a:rPr sz="1100" b="0">
                <a:solidFill>
                  <a:srgbClr val="000000"/>
                </a:solidFill>
                <a:latin typeface="Georgia"/>
              </a:rPr>
              <a:t>• Coordinate SBV open market operations with MoF bond auctions to smooth liquidity in Q4 and avoid rate spikes.</a:t>
            </a:r>
          </a:p>
          <a:p>
            <a:r>
              <a:rPr sz="1100" b="0">
                <a:solidFill>
                  <a:srgbClr val="000000"/>
                </a:solidFill>
                <a:latin typeface="Georgia"/>
              </a:rPr>
              <a:t>• Accelerate targeted infrastructure spending to absorb bank reserves and support growth without monetary tightening.</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Inflation Rate MoM (VNIRMM)</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-0.1% (Jul 2026)</a:t>
            </a:r>
          </a:p>
          <a:p>
            <a:r>
              <a:rPr sz="1200" b="0">
                <a:solidFill>
                  <a:srgbClr val="000000"/>
                </a:solidFill>
                <a:latin typeface="Arial"/>
              </a:rPr>
              <a:t>Change: +0.27pp vs prior month</a:t>
            </a:r>
          </a:p>
          <a:p>
            <a:r>
              <a:rPr sz="1200" b="0">
                <a:solidFill>
                  <a:srgbClr val="000000"/>
                </a:solidFill>
                <a:latin typeface="Arial"/>
              </a:rPr>
              <a:t>12m forecast: 0.2% by Jul 2027 (80% band -0.3% to 0.8%)</a:t>
            </a:r>
          </a:p>
          <a:p>
            <a:r>
              <a:rPr sz="1200" b="0">
                <a:solidFill>
                  <a:srgbClr val="000000"/>
                </a:solidFill>
                <a:latin typeface="Arial"/>
              </a:rPr>
              <a:t>Accuracy: good · MASE 0.94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consumer staples and utilities to hedge against seasonal price pressures around Tet.</a:t>
            </a:r>
          </a:p>
          <a:p>
            <a:r>
              <a:rPr sz="1100" b="0">
                <a:solidFill>
                  <a:srgbClr val="000000"/>
                </a:solidFill>
                <a:latin typeface="Georgia"/>
              </a:rPr>
              <a:t>• Export-oriented manufacturing equities are poised to benefit from stable low inflation and a neutral monetary stance.</a:t>
            </a:r>
          </a:p>
          <a:p>
            <a:r>
              <a:rPr sz="1100" b="0">
                <a:solidFill>
                  <a:srgbClr val="000000"/>
                </a:solidFill>
                <a:latin typeface="Georgia"/>
              </a:rPr>
              <a:t>• Policymakers should maintain current policy rates through Q4 2026 to anchor inflation expectations ahead of the Tet-driven spike.</a:t>
            </a:r>
          </a:p>
          <a:p>
            <a:r>
              <a:rPr sz="1100" b="0">
                <a:solidFill>
                  <a:srgbClr val="000000"/>
                </a:solidFill>
                <a:latin typeface="Georgia"/>
              </a:rPr>
              <a:t>• The State Bank of Vietnam should prepare FX interventions in early 2027 to smooth potential VND volatility during elevated import demand.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Macro outlook</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1188720"/>
            <a:ext cx="11185855" cy="3657600"/>
          </a:xfrm>
          <a:prstGeom prst="rect">
            <a:avLst/>
          </a:prstGeom>
          <a:noFill/>
        </p:spPr>
        <p:txBody>
          <a:bodyPr wrap="square">
            <a:spAutoFit/>
          </a:bodyPr>
          <a:lstStyle/>
          <a:p>
            <a:r>
              <a:rPr sz="1300" b="0">
                <a:solidFill>
                  <a:srgbClr val="000000"/>
                </a:solidFill>
                <a:latin typeface="Georgia"/>
              </a:rPr>
              <a:t>Vietnam’s economy is firmly expanding, driven by robust export and industrial momentum alongside resilient domestic demand. The manufacturing PMI has stayed above 50 for 13 straight months, registering 52.9 in July, and industrial production grew 10.57% year-on-year in July. Electronics exports are surging—computers and electronics exports are up 50.1% and phones and components up 19.4% year-to-date—while real retail sales climbed 7.5% through July. Foreign direct investment continues to flow, with $15.2 billion disbursed year-to-date (+11.8% YoY). Yet the trade account remains in deficit (–$18.9 billion through July), the dong is set to depreciate gradually from 26,070 to around 26,426 per dollar by August 2027, and 10-year yields are edging up toward 4.8% by mid-2027, indicating some external headwinds and financial tightening ahead. Key catalysts in the near term include the United Kingdom’s accession to CPTPP on September 1, 2026, which will eliminate tariffs on most Vietnamese goods and open £13 trillion of markets for garments, seafood, and electronics . In contrast, the U.S. Section 301 forced-labor tariffs imposed on July 24, 2026 will add a 12.5% surcharge on many Vietnam-origin exports to the U.S., likely curbing shipments in H2 2026 . Monetary policy is set to remain accommodative, with the State Bank of Vietnam holding its refinancing rate at 4.50% through year-end and a Prime Ministerial directive on August 13 mandating flexible exchange-rate management to stabilize the dong . On the fiscal side, the government has allocated over VND 1 quadrillion ($37 [continues in speaker notes]</a:t>
            </a:r>
          </a:p>
        </p:txBody>
      </p:sp>
      <p:sp>
        <p:nvSpPr>
          <p:cNvPr id="7" name="TextBox 6"/>
          <p:cNvSpPr txBox="1"/>
          <p:nvPr/>
        </p:nvSpPr>
        <p:spPr>
          <a:xfrm>
            <a:off x="502920" y="5029200"/>
            <a:ext cx="11185855" cy="365760"/>
          </a:xfrm>
          <a:prstGeom prst="rect">
            <a:avLst/>
          </a:prstGeom>
          <a:noFill/>
        </p:spPr>
        <p:txBody>
          <a:bodyPr wrap="square">
            <a:spAutoFit/>
          </a:bodyPr>
          <a:lstStyle/>
          <a:p>
            <a:r>
              <a:rPr sz="1300" b="1">
                <a:solidFill>
                  <a:srgbClr val="000000"/>
                </a:solidFill>
                <a:latin typeface="Arial"/>
              </a:rPr>
              <a:t>Positioning and policy</a:t>
            </a:r>
          </a:p>
        </p:txBody>
      </p:sp>
      <p:sp>
        <p:nvSpPr>
          <p:cNvPr id="8" name="TextBox 7"/>
          <p:cNvSpPr txBox="1"/>
          <p:nvPr/>
        </p:nvSpPr>
        <p:spPr>
          <a:xfrm>
            <a:off x="502920" y="5440680"/>
            <a:ext cx="11185855" cy="1188720"/>
          </a:xfrm>
          <a:prstGeom prst="rect">
            <a:avLst/>
          </a:prstGeom>
          <a:noFill/>
        </p:spPr>
        <p:txBody>
          <a:bodyPr wrap="square">
            <a:spAutoFit/>
          </a:bodyPr>
          <a:lstStyle/>
          <a:p>
            <a:r>
              <a:rPr sz="1200" b="0">
                <a:solidFill>
                  <a:srgbClr val="000000"/>
                </a:solidFill>
                <a:latin typeface="Georgia"/>
              </a:rPr>
              <a:t>• Investors should overweight Vietnamese electronics and semiconductor export champions while hedging VND exposure to guard against gradual currency depreciation.</a:t>
            </a:r>
          </a:p>
          <a:p>
            <a:r>
              <a:rPr sz="1200" b="0">
                <a:solidFill>
                  <a:srgbClr val="000000"/>
                </a:solidFill>
                <a:latin typeface="Georgia"/>
              </a:rPr>
              <a:t>• Investors should underweight long-duration VND bonds given rising 10-year yields and persistent trade deficits pressure on the dong.</a:t>
            </a:r>
          </a:p>
          <a:p>
            <a:r>
              <a:rPr sz="1200" b="0">
                <a:solidFill>
                  <a:srgbClr val="000000"/>
                </a:solidFill>
                <a:latin typeface="Georgia"/>
              </a:rPr>
              <a:t>• Policymakers should accelerate public investment disbursement and complete Long Thanh airport logistics links to sustain export momentum and domestic consumption.</a:t>
            </a:r>
          </a:p>
          <a:p>
            <a:r>
              <a:rPr sz="1200" b="0">
                <a:solidFill>
                  <a:srgbClr val="000000"/>
                </a:solidFill>
                <a:latin typeface="Georgia"/>
              </a:rPr>
              <a:t>• Policymakers should keep the SBV refinancing rate at 4.50% through year-end and stand ready to taper liquidity support to anchor inflation expectations.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Core Inflation YoY YTD (VNCIR)</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4.2% (Jul 2026)</a:t>
            </a:r>
          </a:p>
          <a:p>
            <a:r>
              <a:rPr sz="1200" b="0">
                <a:solidFill>
                  <a:srgbClr val="000000"/>
                </a:solidFill>
                <a:latin typeface="Arial"/>
              </a:rPr>
              <a:t>Change: +0.07pp vs prior month</a:t>
            </a:r>
          </a:p>
          <a:p>
            <a:r>
              <a:rPr sz="1200" b="0">
                <a:solidFill>
                  <a:srgbClr val="000000"/>
                </a:solidFill>
                <a:latin typeface="Arial"/>
              </a:rPr>
              <a:t>12m forecast: 3.6% by Jul 2027 (80% band 2.1% to 5.3%)</a:t>
            </a:r>
          </a:p>
          <a:p>
            <a:r>
              <a:rPr sz="1200" b="0">
                <a:solidFill>
                  <a:srgbClr val="000000"/>
                </a:solidFill>
                <a:latin typeface="Arial"/>
              </a:rPr>
              <a:t>Accuracy: good · MASE 0.95 · 8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export-oriented manufacturing equities and floating-rate bank stocks to capture gains from strong underlying domestic demand.</a:t>
            </a:r>
          </a:p>
          <a:p>
            <a:r>
              <a:rPr sz="1100" b="0">
                <a:solidFill>
                  <a:srgbClr val="000000"/>
                </a:solidFill>
                <a:latin typeface="Georgia"/>
              </a:rPr>
              <a:t>• Hedging VND exposure is advisable as persistent core inflation and liquidity support may create depreciation pressure in Q4 2026.</a:t>
            </a:r>
          </a:p>
          <a:p>
            <a:r>
              <a:rPr sz="1100" b="0">
                <a:solidFill>
                  <a:srgbClr val="000000"/>
                </a:solidFill>
                <a:latin typeface="Georgia"/>
              </a:rPr>
              <a:t>• Policymakers should prepare to modestly tighten monetary policy by raising the refinancing rate or tapering liquidity injections in late 2026 to anchor inflation expectations.</a:t>
            </a:r>
          </a:p>
          <a:p>
            <a:r>
              <a:rPr sz="1100" b="0">
                <a:solidFill>
                  <a:srgbClr val="000000"/>
                </a:solidFill>
                <a:latin typeface="Georgia"/>
              </a:rPr>
              <a:t>• Fiscal authorities need to focus spending on public infrastructure and social transfers to sustain growth while monetary conditions normalize.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Manufacturing Production YoY YTD (VNMPRYY)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11.5% (Jul 2026)</a:t>
            </a:r>
          </a:p>
          <a:p>
            <a:r>
              <a:rPr sz="1200" b="0">
                <a:solidFill>
                  <a:srgbClr val="000000"/>
                </a:solidFill>
                <a:latin typeface="Arial"/>
              </a:rPr>
              <a:t>Change: +0.59pp vs prior month</a:t>
            </a:r>
          </a:p>
          <a:p>
            <a:r>
              <a:rPr sz="1200" b="0">
                <a:solidFill>
                  <a:srgbClr val="000000"/>
                </a:solidFill>
                <a:latin typeface="Arial"/>
              </a:rPr>
              <a:t>12m forecast: 11.3% by Jul 2027 (80% band 7.5% to 16.0%)</a:t>
            </a:r>
          </a:p>
          <a:p>
            <a:r>
              <a:rPr sz="1200" b="0">
                <a:solidFill>
                  <a:srgbClr val="000000"/>
                </a:solidFill>
                <a:latin typeface="Arial"/>
              </a:rPr>
              <a:t>Accuracy: good · MASE 0.93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electronics and high-tech manufacturing equities to capture steady output growth underpinned by large-scale FDI projects.</a:t>
            </a:r>
          </a:p>
          <a:p>
            <a:r>
              <a:rPr sz="1100" b="0">
                <a:solidFill>
                  <a:srgbClr val="000000"/>
                </a:solidFill>
                <a:latin typeface="Georgia"/>
              </a:rPr>
              <a:t>• Investors should hedge exposure to the Vietnamese dong amid potential exchange-rate pressure from widening trade deficits and imported input costs.</a:t>
            </a:r>
          </a:p>
          <a:p>
            <a:r>
              <a:rPr sz="1100" b="0">
                <a:solidFill>
                  <a:srgbClr val="000000"/>
                </a:solidFill>
                <a:latin typeface="Georgia"/>
              </a:rPr>
              <a:t>• Policymakers should extend the 8% VAT cut on production inputs beyond 2026 to sustain manufacturing competitiveness.</a:t>
            </a:r>
          </a:p>
          <a:p>
            <a:r>
              <a:rPr sz="1100" b="0">
                <a:solidFill>
                  <a:srgbClr val="000000"/>
                </a:solidFill>
                <a:latin typeface="Georgia"/>
              </a:rPr>
              <a:t>• Policymakers should expedite implementation of Resolution 10, focusing on infrastructure upgrades and supporting-industry programs to absorb growing FDI inflows.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Foreign Exchange Reserves (VNFER)</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86.32B USD (Jun 2026)</a:t>
            </a:r>
          </a:p>
          <a:p>
            <a:r>
              <a:rPr sz="1200" b="0">
                <a:solidFill>
                  <a:srgbClr val="000000"/>
                </a:solidFill>
                <a:latin typeface="Arial"/>
              </a:rPr>
              <a:t>Change: +3.9% vs prior month</a:t>
            </a:r>
          </a:p>
          <a:p>
            <a:r>
              <a:rPr sz="1200" b="0">
                <a:solidFill>
                  <a:srgbClr val="000000"/>
                </a:solidFill>
                <a:latin typeface="Arial"/>
              </a:rPr>
              <a:t>12m forecast: 90.78B USD by Jun 2027 (80% band 71.92B USD to 111.81B USD)</a:t>
            </a:r>
          </a:p>
          <a:p>
            <a:r>
              <a:rPr sz="1200" b="0">
                <a:solidFill>
                  <a:srgbClr val="000000"/>
                </a:solidFill>
                <a:latin typeface="Arial"/>
              </a:rPr>
              <a:t>Accuracy: moderate · MASE 1.01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Favors export-linked equities, especially in electronics and high-tech manufacturing tied to major FDI players.</a:t>
            </a:r>
          </a:p>
          <a:p>
            <a:r>
              <a:rPr sz="1100" b="0">
                <a:solidFill>
                  <a:srgbClr val="000000"/>
                </a:solidFill>
                <a:latin typeface="Georgia"/>
              </a:rPr>
              <a:t>• Suggests overweighting short-term VND government bonds to capture potential yield advantages as reserve buffers strengthen.</a:t>
            </a:r>
          </a:p>
          <a:p>
            <a:r>
              <a:rPr sz="1100" b="0">
                <a:solidFill>
                  <a:srgbClr val="000000"/>
                </a:solidFill>
                <a:latin typeface="Georgia"/>
              </a:rPr>
              <a:t>• Policymakers should maintain targeted FDI incentives in high-tech sectors to sustain foreign capital inflows.</a:t>
            </a:r>
          </a:p>
          <a:p>
            <a:r>
              <a:rPr sz="1100" b="0">
                <a:solidFill>
                  <a:srgbClr val="000000"/>
                </a:solidFill>
                <a:latin typeface="Georgia"/>
              </a:rPr>
              <a:t>• Authorities should continue rigorous anti-smuggling operations against gold trafficking to preserve upward reserve momentum.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GDP Growth YoY (VNGDPYY)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8.4% (Jun 2026)</a:t>
            </a:r>
          </a:p>
          <a:p>
            <a:r>
              <a:rPr sz="1200" b="0">
                <a:solidFill>
                  <a:srgbClr val="000000"/>
                </a:solidFill>
                <a:latin typeface="Arial"/>
              </a:rPr>
              <a:t>Change: +0.45pp vs prior month</a:t>
            </a:r>
          </a:p>
          <a:p>
            <a:r>
              <a:rPr sz="1200" b="0">
                <a:solidFill>
                  <a:srgbClr val="000000"/>
                </a:solidFill>
                <a:latin typeface="Arial"/>
              </a:rPr>
              <a:t>12m forecast: 8.4% by Jun 2027 (80% band 7.4% to 9.5%)</a:t>
            </a:r>
          </a:p>
          <a:p>
            <a:r>
              <a:rPr sz="1200" b="0">
                <a:solidFill>
                  <a:srgbClr val="000000"/>
                </a:solidFill>
                <a:latin typeface="Arial"/>
              </a:rPr>
              <a:t>Accuracy: good · MASE 0.91 · 8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Favors export-driven manufacturing names, especially electronics and semiconductor firms, as global tech demand ramps up.</a:t>
            </a:r>
          </a:p>
          <a:p>
            <a:r>
              <a:rPr sz="1100" b="0">
                <a:solidFill>
                  <a:srgbClr val="000000"/>
                </a:solidFill>
                <a:latin typeface="Georgia"/>
              </a:rPr>
              <a:t>• Suggests investors hedge VND risk as persistent trade deficits and capital flows could add depreciation pressure in early 2027.</a:t>
            </a:r>
          </a:p>
          <a:p>
            <a:r>
              <a:rPr sz="1100" b="0">
                <a:solidFill>
                  <a:srgbClr val="000000"/>
                </a:solidFill>
                <a:latin typeface="Georgia"/>
              </a:rPr>
              <a:t>• Policymakers should expedite disbursement of public infrastructure budgets to sustain Q3–Q4 growth momentum.</a:t>
            </a:r>
          </a:p>
          <a:p>
            <a:r>
              <a:rPr sz="1100" b="0">
                <a:solidFill>
                  <a:srgbClr val="000000"/>
                </a:solidFill>
                <a:latin typeface="Georgia"/>
              </a:rPr>
              <a:t>• Policymakers should stand ready to fine-tune regulatory liquidity measures to keep lending rates low and support domestic consumption.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Methodology and attribution</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1188720"/>
            <a:ext cx="11185855" cy="5120640"/>
          </a:xfrm>
          <a:prstGeom prst="rect">
            <a:avLst/>
          </a:prstGeom>
          <a:noFill/>
        </p:spPr>
        <p:txBody>
          <a:bodyPr wrap="square">
            <a:spAutoFit/>
          </a:bodyPr>
          <a:lstStyle/>
          <a:p>
            <a:r>
              <a:rPr sz="1300" b="0">
                <a:solidFill>
                  <a:srgbClr val="000000"/>
                </a:solidFill>
                <a:latin typeface="Georgia"/>
              </a:rPr>
              <a:t>Forecasts: chronos-2 (a time-series foundation model served by TimeCopilot) for ten indicators; USD/VND uses a local robust-drift model (Huber M-estimator of trailing monthly log-returns), which beats both the foundation model and a flat-carry random walk out-of-sample for this managed peg.</a:t>
            </a:r>
          </a:p>
          <a:p>
            <a:r>
              <a:rPr sz="1300" b="0">
                <a:solidFill>
                  <a:srgbClr val="000000"/>
                </a:solidFill>
                <a:latin typeface="Georgia"/>
              </a:rPr>
              <a:t>Accuracy: rolling-origin cross-validation. MASE is scaled against a horizon-matched random-walk baseline over the same windows, so MASE below 1 genuinely means the model beats carrying the last value forward. Grades: good (MASE &lt; 0.85), moderate (&lt; 1.1), poor (above).</a:t>
            </a:r>
          </a:p>
          <a:p>
            <a:r>
              <a:rPr sz="1300" b="0">
                <a:solidFill>
                  <a:srgbClr val="000000"/>
                </a:solidFill>
                <a:latin typeface="Georgia"/>
              </a:rPr>
              <a:t>Intervals: 80% bands from the forecast producer; USD/VND uses a conformally calibrated empirical quantile band (asymmetric by design, reflecting depreciation drift).</a:t>
            </a:r>
          </a:p>
          <a:p>
            <a:r>
              <a:rPr sz="1300" b="0">
                <a:solidFill>
                  <a:srgbClr val="000000"/>
                </a:solidFill>
                <a:latin typeface="Georgia"/>
              </a:rPr>
              <a:t>Commentary: generated with live web search at forecast time and cached; refreshed on a 14-day cycle together with the data.</a:t>
            </a:r>
          </a:p>
          <a:p>
            <a:r>
              <a:rPr sz="1300" b="0">
                <a:solidFill>
                  <a:srgbClr val="000000"/>
                </a:solidFill>
                <a:latin typeface="Georgia"/>
              </a:rPr>
              <a:t>Data: monthly official series via TradingView (ECONOMICS, FX_IDC, HOSE, TVC).</a:t>
            </a:r>
          </a:p>
          <a:p>
            <a:r>
              <a:rPr sz="1300" b="0">
                <a:solidFill>
                  <a:srgbClr val="000000"/>
                </a:solidFill>
                <a:latin typeface="Georgia"/>
              </a:rPr>
              <a:t>This deck is an auto-assembled first draft for research workflows. It is not investment advice.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Macroeconomic summary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502920" y="1097280"/>
          <a:ext cx="11185855" cy="5303520"/>
        </p:xfrm>
        <a:graphic>
          <a:graphicData uri="http://schemas.openxmlformats.org/drawingml/2006/table">
            <a:tbl>
              <a:tblPr firstRow="1">
                <a:tableStyleId>{5C22544A-7EE6-4342-B048-85BDC9FD1C3A}</a:tableStyleId>
              </a:tblPr>
              <a:tblGrid>
                <a:gridCol w="2237171"/>
                <a:gridCol w="2237171"/>
                <a:gridCol w="2237171"/>
                <a:gridCol w="2237171"/>
                <a:gridCol w="2237171"/>
              </a:tblGrid>
              <a:tr h="311971">
                <a:tc>
                  <a:txBody>
                    <a:bodyPr/>
                    <a:lstStyle/>
                    <a:p>
                      <a:r>
                        <a:rPr sz="1000" b="1">
                          <a:solidFill>
                            <a:srgbClr val="8E0100"/>
                          </a:solidFill>
                          <a:latin typeface="Arial"/>
                        </a:rPr>
                        <a:t>Indicator</a:t>
                      </a:r>
                    </a:p>
                  </a:txBody>
                  <a:tcPr>
                    <a:solidFill>
                      <a:srgbClr val="FFFFFF"/>
                    </a:solidFill>
                  </a:tcPr>
                </a:tc>
                <a:tc>
                  <a:txBody>
                    <a:bodyPr/>
                    <a:lstStyle/>
                    <a:p>
                      <a:r>
                        <a:rPr sz="1000" b="1">
                          <a:solidFill>
                            <a:srgbClr val="8E0100"/>
                          </a:solidFill>
                          <a:latin typeface="Arial"/>
                        </a:rPr>
                        <a:t>2025</a:t>
                      </a:r>
                    </a:p>
                  </a:txBody>
                  <a:tcPr>
                    <a:solidFill>
                      <a:srgbClr val="FFFFFF"/>
                    </a:solidFill>
                  </a:tcPr>
                </a:tc>
                <a:tc>
                  <a:txBody>
                    <a:bodyPr/>
                    <a:lstStyle/>
                    <a:p>
                      <a:r>
                        <a:rPr sz="1000" b="1">
                          <a:solidFill>
                            <a:srgbClr val="8E0100"/>
                          </a:solidFill>
                          <a:latin typeface="Arial"/>
                        </a:rPr>
                        <a:t>Sep 2026</a:t>
                      </a:r>
                    </a:p>
                  </a:txBody>
                  <a:tcPr>
                    <a:solidFill>
                      <a:srgbClr val="FFFFFF"/>
                    </a:solidFill>
                  </a:tcPr>
                </a:tc>
                <a:tc>
                  <a:txBody>
                    <a:bodyPr/>
                    <a:lstStyle/>
                    <a:p>
                      <a:r>
                        <a:rPr sz="1000" b="1">
                          <a:solidFill>
                            <a:srgbClr val="8E0100"/>
                          </a:solidFill>
                          <a:latin typeface="Arial"/>
                        </a:rPr>
                        <a:t>YTD</a:t>
                      </a:r>
                    </a:p>
                  </a:txBody>
                  <a:tcPr>
                    <a:solidFill>
                      <a:srgbClr val="FFFFFF"/>
                    </a:solidFill>
                  </a:tcPr>
                </a:tc>
                <a:tc>
                  <a:txBody>
                    <a:bodyPr/>
                    <a:lstStyle/>
                    <a:p>
                      <a:r>
                        <a:rPr sz="1000" b="1">
                          <a:solidFill>
                            <a:srgbClr val="8E0100"/>
                          </a:solidFill>
                          <a:latin typeface="Arial"/>
                        </a:rPr>
                        <a:t>YoY %</a:t>
                      </a:r>
                    </a:p>
                  </a:txBody>
                  <a:tcPr>
                    <a:solidFill>
                      <a:srgbClr val="FFFFFF"/>
                    </a:solidFill>
                  </a:tcPr>
                </a:tc>
              </a:tr>
              <a:tr h="311971">
                <a:tc>
                  <a:txBody>
                    <a:bodyPr/>
                    <a:lstStyle/>
                    <a:p>
                      <a:r>
                        <a:rPr sz="900" b="0">
                          <a:solidFill>
                            <a:srgbClr val="000000"/>
                          </a:solidFill>
                          <a:latin typeface="Arial"/>
                        </a:rPr>
                        <a:t>GDP growth (%)</a:t>
                      </a:r>
                    </a:p>
                  </a:txBody>
                  <a:tcPr>
                    <a:solidFill>
                      <a:srgbClr val="FFFFFF"/>
                    </a:solidFill>
                  </a:tcPr>
                </a:tc>
                <a:tc>
                  <a:txBody>
                    <a:bodyPr/>
                    <a:lstStyle/>
                    <a:p>
                      <a:r>
                        <a:rPr sz="900" b="0">
                          <a:solidFill>
                            <a:srgbClr val="000000"/>
                          </a:solidFill>
                          <a:latin typeface="Arial"/>
                        </a:rPr>
                        <a:t>8.0</a:t>
                      </a:r>
                    </a:p>
                  </a:txBody>
                  <a:tcPr>
                    <a:solidFill>
                      <a:srgbClr val="FFFFFF"/>
                    </a:solidFill>
                  </a:tcPr>
                </a:tc>
                <a:tc>
                  <a:txBody>
                    <a:bodyPr/>
                    <a:lstStyle/>
                    <a:p>
                      <a:r>
                        <a:rPr sz="900" b="0">
                          <a:solidFill>
                            <a:srgbClr val="000000"/>
                          </a:solidFill>
                          <a:latin typeface="Arial"/>
                        </a:rPr>
                        <a:t>8.4</a:t>
                      </a:r>
                    </a:p>
                  </a:txBody>
                  <a:tcPr>
                    <a:solidFill>
                      <a:srgbClr val="FFFFFF"/>
                    </a:solidFill>
                  </a:tcPr>
                </a:tc>
                <a:tc>
                  <a:txBody>
                    <a:bodyPr/>
                    <a:lstStyle/>
                    <a:p>
                      <a:r>
                        <a:rPr sz="900" b="0">
                          <a:solidFill>
                            <a:srgbClr val="000000"/>
                          </a:solidFill>
                          <a:latin typeface="Arial"/>
                        </a:rPr>
                        <a:t>8.2</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Inflation, CPI YoY (%)</a:t>
                      </a:r>
                    </a:p>
                  </a:txBody>
                  <a:tcPr>
                    <a:solidFill>
                      <a:srgbClr val="FFFFFF"/>
                    </a:solidFill>
                  </a:tcPr>
                </a:tc>
                <a:tc>
                  <a:txBody>
                    <a:bodyPr/>
                    <a:lstStyle/>
                    <a:p>
                      <a:r>
                        <a:rPr sz="900" b="0">
                          <a:solidFill>
                            <a:srgbClr val="000000"/>
                          </a:solidFill>
                          <a:latin typeface="Arial"/>
                        </a:rPr>
                        <a:t>3.3</a:t>
                      </a:r>
                    </a:p>
                  </a:txBody>
                  <a:tcPr>
                    <a:solidFill>
                      <a:srgbClr val="FFFFFF"/>
                    </a:solidFill>
                  </a:tcPr>
                </a:tc>
                <a:tc>
                  <a:txBody>
                    <a:bodyPr/>
                    <a:lstStyle/>
                    <a:p>
                      <a:r>
                        <a:rPr sz="900" b="0">
                          <a:solidFill>
                            <a:srgbClr val="000000"/>
                          </a:solidFill>
                          <a:latin typeface="Arial"/>
                        </a:rPr>
                        <a:t>4.5</a:t>
                      </a:r>
                    </a:p>
                  </a:txBody>
                  <a:tcPr>
                    <a:solidFill>
                      <a:srgbClr val="FFFFFF"/>
                    </a:solidFill>
                  </a:tcPr>
                </a:tc>
                <a:tc>
                  <a:txBody>
                    <a:bodyPr/>
                    <a:lstStyle/>
                    <a:p>
                      <a:r>
                        <a:rPr sz="900" b="0">
                          <a:solidFill>
                            <a:srgbClr val="000000"/>
                          </a:solidFill>
                          <a:latin typeface="Arial"/>
                        </a:rPr>
                        <a:t>4.4</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Manufacturing PMI (pts)</a:t>
                      </a:r>
                    </a:p>
                  </a:txBody>
                  <a:tcPr>
                    <a:solidFill>
                      <a:srgbClr val="FFFFFF"/>
                    </a:solidFill>
                  </a:tcPr>
                </a:tc>
                <a:tc>
                  <a:txBody>
                    <a:bodyPr/>
                    <a:lstStyle/>
                    <a:p>
                      <a:r>
                        <a:rPr sz="900" b="0">
                          <a:solidFill>
                            <a:srgbClr val="000000"/>
                          </a:solidFill>
                          <a:latin typeface="Arial"/>
                        </a:rPr>
                        <a:t>50.6</a:t>
                      </a:r>
                    </a:p>
                  </a:txBody>
                  <a:tcPr>
                    <a:solidFill>
                      <a:srgbClr val="FFFFFF"/>
                    </a:solidFill>
                  </a:tcPr>
                </a:tc>
                <a:tc>
                  <a:txBody>
                    <a:bodyPr/>
                    <a:lstStyle/>
                    <a:p>
                      <a:r>
                        <a:rPr sz="900" b="0">
                          <a:solidFill>
                            <a:srgbClr val="000000"/>
                          </a:solidFill>
                          <a:latin typeface="Arial"/>
                        </a:rPr>
                        <a:t>52.9</a:t>
                      </a:r>
                    </a:p>
                  </a:txBody>
                  <a:tcPr>
                    <a:solidFill>
                      <a:srgbClr val="FFFFFF"/>
                    </a:solidFill>
                  </a:tcPr>
                </a:tc>
                <a:tc>
                  <a:txBody>
                    <a:bodyPr/>
                    <a:lstStyle/>
                    <a:p>
                      <a:r>
                        <a:rPr sz="900" b="0">
                          <a:solidFill>
                            <a:srgbClr val="000000"/>
                          </a:solidFill>
                          <a:latin typeface="Arial"/>
                        </a:rPr>
                        <a:t>52.3</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Manufacturing production YoY YTD (%)</a:t>
                      </a:r>
                    </a:p>
                  </a:txBody>
                  <a:tcPr>
                    <a:solidFill>
                      <a:srgbClr val="FFFFFF"/>
                    </a:solidFill>
                  </a:tcPr>
                </a:tc>
                <a:tc>
                  <a:txBody>
                    <a:bodyPr/>
                    <a:lstStyle/>
                    <a:p>
                      <a:r>
                        <a:rPr sz="900" b="0">
                          <a:solidFill>
                            <a:srgbClr val="000000"/>
                          </a:solidFill>
                          <a:latin typeface="Arial"/>
                        </a:rPr>
                        <a:t>10.6</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11.5</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FDI registered, excl. share purchases (USD bn)</a:t>
                      </a:r>
                    </a:p>
                  </a:txBody>
                  <a:tcPr>
                    <a:solidFill>
                      <a:srgbClr val="FFFFFF"/>
                    </a:solidFill>
                  </a:tcPr>
                </a:tc>
                <a:tc>
                  <a:txBody>
                    <a:bodyPr/>
                    <a:lstStyle/>
                    <a:p>
                      <a:r>
                        <a:rPr sz="900" b="0">
                          <a:solidFill>
                            <a:srgbClr val="000000"/>
                          </a:solidFill>
                          <a:latin typeface="Arial"/>
                        </a:rPr>
                        <a:t>31.4</a:t>
                      </a:r>
                    </a:p>
                  </a:txBody>
                  <a:tcPr>
                    <a:solidFill>
                      <a:srgbClr val="FFFFFF"/>
                    </a:solidFill>
                  </a:tcPr>
                </a:tc>
                <a:tc>
                  <a:txBody>
                    <a:bodyPr/>
                    <a:lstStyle/>
                    <a:p>
                      <a:r>
                        <a:rPr sz="900" b="0">
                          <a:solidFill>
                            <a:srgbClr val="000000"/>
                          </a:solidFill>
                          <a:latin typeface="Arial"/>
                        </a:rPr>
                        <a:t>3.0</a:t>
                      </a:r>
                    </a:p>
                  </a:txBody>
                  <a:tcPr>
                    <a:solidFill>
                      <a:srgbClr val="FFFFFF"/>
                    </a:solidFill>
                  </a:tcPr>
                </a:tc>
                <a:tc>
                  <a:txBody>
                    <a:bodyPr/>
                    <a:lstStyle/>
                    <a:p>
                      <a:r>
                        <a:rPr sz="900" b="0">
                          <a:solidFill>
                            <a:srgbClr val="000000"/>
                          </a:solidFill>
                          <a:latin typeface="Arial"/>
                        </a:rPr>
                        <a:t>31.4</a:t>
                      </a:r>
                    </a:p>
                  </a:txBody>
                  <a:tcPr>
                    <a:solidFill>
                      <a:srgbClr val="FFFFFF"/>
                    </a:solidFill>
                  </a:tcPr>
                </a:tc>
                <a:tc>
                  <a:txBody>
                    <a:bodyPr/>
                    <a:lstStyle/>
                    <a:p>
                      <a:r>
                        <a:rPr sz="900" b="0">
                          <a:solidFill>
                            <a:srgbClr val="000000"/>
                          </a:solidFill>
                          <a:latin typeface="Arial"/>
                        </a:rPr>
                        <a:t>+47.9</a:t>
                      </a:r>
                    </a:p>
                  </a:txBody>
                  <a:tcPr>
                    <a:solidFill>
                      <a:srgbClr val="FFFFFF"/>
                    </a:solidFill>
                  </a:tcPr>
                </a:tc>
              </a:tr>
              <a:tr h="311971">
                <a:tc>
                  <a:txBody>
                    <a:bodyPr/>
                    <a:lstStyle/>
                    <a:p>
                      <a:r>
                        <a:rPr sz="900" b="0">
                          <a:solidFill>
                            <a:srgbClr val="000000"/>
                          </a:solidFill>
                          <a:latin typeface="Arial"/>
                        </a:rPr>
                        <a:t>FDI disbursed (USD bn)</a:t>
                      </a:r>
                    </a:p>
                  </a:txBody>
                  <a:tcPr>
                    <a:solidFill>
                      <a:srgbClr val="FFFFFF"/>
                    </a:solidFill>
                  </a:tcPr>
                </a:tc>
                <a:tc>
                  <a:txBody>
                    <a:bodyPr/>
                    <a:lstStyle/>
                    <a:p>
                      <a:r>
                        <a:rPr sz="900" b="0">
                          <a:solidFill>
                            <a:srgbClr val="000000"/>
                          </a:solidFill>
                          <a:latin typeface="Arial"/>
                        </a:rPr>
                        <a:t>27.6</a:t>
                      </a:r>
                    </a:p>
                  </a:txBody>
                  <a:tcPr>
                    <a:solidFill>
                      <a:srgbClr val="FFFFFF"/>
                    </a:solidFill>
                  </a:tcPr>
                </a:tc>
                <a:tc>
                  <a:txBody>
                    <a:bodyPr/>
                    <a:lstStyle/>
                    <a:p>
                      <a:r>
                        <a:rPr sz="900" b="0">
                          <a:solidFill>
                            <a:srgbClr val="000000"/>
                          </a:solidFill>
                          <a:latin typeface="Arial"/>
                        </a:rPr>
                        <a:t>2.2</a:t>
                      </a:r>
                    </a:p>
                  </a:txBody>
                  <a:tcPr>
                    <a:solidFill>
                      <a:srgbClr val="FFFFFF"/>
                    </a:solidFill>
                  </a:tcPr>
                </a:tc>
                <a:tc>
                  <a:txBody>
                    <a:bodyPr/>
                    <a:lstStyle/>
                    <a:p>
                      <a:r>
                        <a:rPr sz="900" b="0">
                          <a:solidFill>
                            <a:srgbClr val="000000"/>
                          </a:solidFill>
                          <a:latin typeface="Arial"/>
                        </a:rPr>
                        <a:t>15.2</a:t>
                      </a:r>
                    </a:p>
                  </a:txBody>
                  <a:tcPr>
                    <a:solidFill>
                      <a:srgbClr val="FFFFFF"/>
                    </a:solidFill>
                  </a:tcPr>
                </a:tc>
                <a:tc>
                  <a:txBody>
                    <a:bodyPr/>
                    <a:lstStyle/>
                    <a:p>
                      <a:r>
                        <a:rPr sz="900" b="0">
                          <a:solidFill>
                            <a:srgbClr val="000000"/>
                          </a:solidFill>
                          <a:latin typeface="Arial"/>
                        </a:rPr>
                        <a:t>+11.8</a:t>
                      </a:r>
                    </a:p>
                  </a:txBody>
                  <a:tcPr>
                    <a:solidFill>
                      <a:srgbClr val="FFFFFF"/>
                    </a:solidFill>
                  </a:tcPr>
                </a:tc>
              </a:tr>
              <a:tr h="311971">
                <a:tc>
                  <a:txBody>
                    <a:bodyPr/>
                    <a:lstStyle/>
                    <a:p>
                      <a:r>
                        <a:rPr sz="900" b="0">
                          <a:solidFill>
                            <a:srgbClr val="000000"/>
                          </a:solidFill>
                          <a:latin typeface="Arial"/>
                        </a:rPr>
                        <a:t>Imports (USD bn)</a:t>
                      </a:r>
                    </a:p>
                  </a:txBody>
                  <a:tcPr>
                    <a:solidFill>
                      <a:srgbClr val="FFFFFF"/>
                    </a:solidFill>
                  </a:tcPr>
                </a:tc>
                <a:tc>
                  <a:txBody>
                    <a:bodyPr/>
                    <a:lstStyle/>
                    <a:p>
                      <a:r>
                        <a:rPr sz="900" b="0">
                          <a:solidFill>
                            <a:srgbClr val="000000"/>
                          </a:solidFill>
                          <a:latin typeface="Arial"/>
                        </a:rPr>
                        <a:t>446.8</a:t>
                      </a:r>
                    </a:p>
                  </a:txBody>
                  <a:tcPr>
                    <a:solidFill>
                      <a:srgbClr val="FFFFFF"/>
                    </a:solidFill>
                  </a:tcPr>
                </a:tc>
                <a:tc>
                  <a:txBody>
                    <a:bodyPr/>
                    <a:lstStyle/>
                    <a:p>
                      <a:r>
                        <a:rPr sz="900" b="0">
                          <a:solidFill>
                            <a:srgbClr val="000000"/>
                          </a:solidFill>
                          <a:latin typeface="Arial"/>
                        </a:rPr>
                        <a:t>56.7</a:t>
                      </a:r>
                    </a:p>
                  </a:txBody>
                  <a:tcPr>
                    <a:solidFill>
                      <a:srgbClr val="FFFFFF"/>
                    </a:solidFill>
                  </a:tcPr>
                </a:tc>
                <a:tc>
                  <a:txBody>
                    <a:bodyPr/>
                    <a:lstStyle/>
                    <a:p>
                      <a:r>
                        <a:rPr sz="900" b="0">
                          <a:solidFill>
                            <a:srgbClr val="000000"/>
                          </a:solidFill>
                          <a:latin typeface="Arial"/>
                        </a:rPr>
                        <a:t>338.4</a:t>
                      </a:r>
                    </a:p>
                  </a:txBody>
                  <a:tcPr>
                    <a:solidFill>
                      <a:srgbClr val="FFFFFF"/>
                    </a:solidFill>
                  </a:tcPr>
                </a:tc>
                <a:tc>
                  <a:txBody>
                    <a:bodyPr/>
                    <a:lstStyle/>
                    <a:p>
                      <a:r>
                        <a:rPr sz="900" b="0">
                          <a:solidFill>
                            <a:srgbClr val="000000"/>
                          </a:solidFill>
                          <a:latin typeface="Arial"/>
                        </a:rPr>
                        <a:t>+34.2</a:t>
                      </a:r>
                    </a:p>
                  </a:txBody>
                  <a:tcPr>
                    <a:solidFill>
                      <a:srgbClr val="FFFFFF"/>
                    </a:solidFill>
                  </a:tcPr>
                </a:tc>
              </a:tr>
              <a:tr h="311971">
                <a:tc>
                  <a:txBody>
                    <a:bodyPr/>
                    <a:lstStyle/>
                    <a:p>
                      <a:r>
                        <a:rPr sz="900" b="0">
                          <a:solidFill>
                            <a:srgbClr val="000000"/>
                          </a:solidFill>
                          <a:latin typeface="Arial"/>
                        </a:rPr>
                        <a:t>Exports (USD bn)</a:t>
                      </a:r>
                    </a:p>
                  </a:txBody>
                  <a:tcPr>
                    <a:solidFill>
                      <a:srgbClr val="FFFFFF"/>
                    </a:solidFill>
                  </a:tcPr>
                </a:tc>
                <a:tc>
                  <a:txBody>
                    <a:bodyPr/>
                    <a:lstStyle/>
                    <a:p>
                      <a:r>
                        <a:rPr sz="900" b="0">
                          <a:solidFill>
                            <a:srgbClr val="000000"/>
                          </a:solidFill>
                          <a:latin typeface="Arial"/>
                        </a:rPr>
                        <a:t>472.9</a:t>
                      </a:r>
                    </a:p>
                  </a:txBody>
                  <a:tcPr>
                    <a:solidFill>
                      <a:srgbClr val="FFFFFF"/>
                    </a:solidFill>
                  </a:tcPr>
                </a:tc>
                <a:tc>
                  <a:txBody>
                    <a:bodyPr/>
                    <a:lstStyle/>
                    <a:p>
                      <a:r>
                        <a:rPr sz="900" b="0">
                          <a:solidFill>
                            <a:srgbClr val="000000"/>
                          </a:solidFill>
                          <a:latin typeface="Arial"/>
                        </a:rPr>
                        <a:t>53.1</a:t>
                      </a:r>
                    </a:p>
                  </a:txBody>
                  <a:tcPr>
                    <a:solidFill>
                      <a:srgbClr val="FFFFFF"/>
                    </a:solidFill>
                  </a:tcPr>
                </a:tc>
                <a:tc>
                  <a:txBody>
                    <a:bodyPr/>
                    <a:lstStyle/>
                    <a:p>
                      <a:r>
                        <a:rPr sz="900" b="0">
                          <a:solidFill>
                            <a:srgbClr val="000000"/>
                          </a:solidFill>
                          <a:latin typeface="Arial"/>
                        </a:rPr>
                        <a:t>319.5</a:t>
                      </a:r>
                    </a:p>
                  </a:txBody>
                  <a:tcPr>
                    <a:solidFill>
                      <a:srgbClr val="FFFFFF"/>
                    </a:solidFill>
                  </a:tcPr>
                </a:tc>
                <a:tc>
                  <a:txBody>
                    <a:bodyPr/>
                    <a:lstStyle/>
                    <a:p>
                      <a:r>
                        <a:rPr sz="900" b="0">
                          <a:solidFill>
                            <a:srgbClr val="000000"/>
                          </a:solidFill>
                          <a:latin typeface="Arial"/>
                        </a:rPr>
                        <a:t>+22.1</a:t>
                      </a:r>
                    </a:p>
                  </a:txBody>
                  <a:tcPr>
                    <a:solidFill>
                      <a:srgbClr val="FFFFFF"/>
                    </a:solidFill>
                  </a:tcPr>
                </a:tc>
              </a:tr>
              <a:tr h="311971">
                <a:tc>
                  <a:txBody>
                    <a:bodyPr/>
                    <a:lstStyle/>
                    <a:p>
                      <a:r>
                        <a:rPr sz="900" b="0">
                          <a:solidFill>
                            <a:srgbClr val="000000"/>
                          </a:solidFill>
                          <a:latin typeface="Arial"/>
                        </a:rPr>
                        <a:t>Trade surplus/(deficit) (USD bn)</a:t>
                      </a:r>
                    </a:p>
                  </a:txBody>
                  <a:tcPr>
                    <a:solidFill>
                      <a:srgbClr val="FFFFFF"/>
                    </a:solidFill>
                  </a:tcPr>
                </a:tc>
                <a:tc>
                  <a:txBody>
                    <a:bodyPr/>
                    <a:lstStyle/>
                    <a:p>
                      <a:r>
                        <a:rPr sz="900" b="0">
                          <a:solidFill>
                            <a:srgbClr val="000000"/>
                          </a:solidFill>
                          <a:latin typeface="Arial"/>
                        </a:rPr>
                        <a:t>19.2</a:t>
                      </a:r>
                    </a:p>
                  </a:txBody>
                  <a:tcPr>
                    <a:solidFill>
                      <a:srgbClr val="FFFFFF"/>
                    </a:solidFill>
                  </a:tcPr>
                </a:tc>
                <a:tc>
                  <a:txBody>
                    <a:bodyPr/>
                    <a:lstStyle/>
                    <a:p>
                      <a:r>
                        <a:rPr sz="900" b="0">
                          <a:solidFill>
                            <a:srgbClr val="000000"/>
                          </a:solidFill>
                          <a:latin typeface="Arial"/>
                        </a:rPr>
                        <a:t>-3.6</a:t>
                      </a:r>
                    </a:p>
                  </a:txBody>
                  <a:tcPr>
                    <a:solidFill>
                      <a:srgbClr val="FFFFFF"/>
                    </a:solidFill>
                  </a:tcPr>
                </a:tc>
                <a:tc>
                  <a:txBody>
                    <a:bodyPr/>
                    <a:lstStyle/>
                    <a:p>
                      <a:r>
                        <a:rPr sz="900" b="0">
                          <a:solidFill>
                            <a:srgbClr val="000000"/>
                          </a:solidFill>
                          <a:latin typeface="Arial"/>
                        </a:rPr>
                        <a:t>-18.9</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Exchange rate (USD/VND)</a:t>
                      </a:r>
                    </a:p>
                  </a:txBody>
                  <a:tcPr>
                    <a:solidFill>
                      <a:srgbClr val="FFFFFF"/>
                    </a:solidFill>
                  </a:tcPr>
                </a:tc>
                <a:tc>
                  <a:txBody>
                    <a:bodyPr/>
                    <a:lstStyle/>
                    <a:p>
                      <a:r>
                        <a:rPr sz="900" b="0">
                          <a:solidFill>
                            <a:srgbClr val="000000"/>
                          </a:solidFill>
                          <a:latin typeface="Arial"/>
                        </a:rPr>
                        <a:t>25,880</a:t>
                      </a:r>
                    </a:p>
                  </a:txBody>
                  <a:tcPr>
                    <a:solidFill>
                      <a:srgbClr val="FFFFFF"/>
                    </a:solidFill>
                  </a:tcPr>
                </a:tc>
                <a:tc>
                  <a:txBody>
                    <a:bodyPr/>
                    <a:lstStyle/>
                    <a:p>
                      <a:r>
                        <a:rPr sz="900" b="0">
                          <a:solidFill>
                            <a:srgbClr val="000000"/>
                          </a:solidFill>
                          <a:latin typeface="Arial"/>
                        </a:rPr>
                        <a:t>26,070</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-1.3</a:t>
                      </a:r>
                    </a:p>
                  </a:txBody>
                  <a:tcPr>
                    <a:solidFill>
                      <a:srgbClr val="FFFFFF"/>
                    </a:solidFill>
                  </a:tcPr>
                </a:tc>
              </a:tr>
              <a:tr h="311971">
                <a:tc>
                  <a:txBody>
                    <a:bodyPr/>
                    <a:lstStyle/>
                    <a:p>
                      <a:r>
                        <a:rPr sz="900" b="0">
                          <a:solidFill>
                            <a:srgbClr val="000000"/>
                          </a:solidFill>
                          <a:latin typeface="Arial"/>
                        </a:rPr>
                        <a:t>Credit growth YTD (%)</a:t>
                      </a:r>
                    </a:p>
                  </a:txBody>
                  <a:tcPr>
                    <a:solidFill>
                      <a:srgbClr val="FFFFFF"/>
                    </a:solidFill>
                  </a:tcPr>
                </a:tc>
                <a:tc>
                  <a:txBody>
                    <a:bodyPr/>
                    <a:lstStyle/>
                    <a:p>
                      <a:r>
                        <a:rPr sz="900" b="0">
                          <a:solidFill>
                            <a:srgbClr val="000000"/>
                          </a:solidFill>
                          <a:latin typeface="Arial"/>
                        </a:rPr>
                        <a:t>17.9</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8.4</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Deposit growth YTD (%)</a:t>
                      </a:r>
                    </a:p>
                  </a:txBody>
                  <a:tcPr>
                    <a:solidFill>
                      <a:srgbClr val="FFFFFF"/>
                    </a:solidFill>
                  </a:tcPr>
                </a:tc>
                <a:tc>
                  <a:txBody>
                    <a:bodyPr/>
                    <a:lstStyle/>
                    <a:p>
                      <a:r>
                        <a:rPr sz="900" b="0">
                          <a:solidFill>
                            <a:srgbClr val="000000"/>
                          </a:solidFill>
                          <a:latin typeface="Arial"/>
                        </a:rPr>
                        <a:t>14.1</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7.3</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Real retail sales YoY YTD (%)</a:t>
                      </a:r>
                    </a:p>
                  </a:txBody>
                  <a:tcPr>
                    <a:solidFill>
                      <a:srgbClr val="FFFFFF"/>
                    </a:solidFill>
                  </a:tcPr>
                </a:tc>
                <a:tc>
                  <a:txBody>
                    <a:bodyPr/>
                    <a:lstStyle/>
                    <a:p>
                      <a:r>
                        <a:rPr sz="900" b="0">
                          <a:solidFill>
                            <a:srgbClr val="000000"/>
                          </a:solidFill>
                          <a:latin typeface="Arial"/>
                        </a:rPr>
                        <a:t>6.7</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7.5</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Computers &amp; electronics exports YoY YTD (%)</a:t>
                      </a:r>
                    </a:p>
                  </a:txBody>
                  <a:tcPr>
                    <a:solidFill>
                      <a:srgbClr val="FFFFFF"/>
                    </a:solidFill>
                  </a:tcPr>
                </a:tc>
                <a:tc>
                  <a:txBody>
                    <a:bodyPr/>
                    <a:lstStyle/>
                    <a:p>
                      <a:r>
                        <a:rPr sz="900" b="0">
                          <a:solidFill>
                            <a:srgbClr val="000000"/>
                          </a:solidFill>
                          <a:latin typeface="Arial"/>
                        </a:rPr>
                        <a:t>48.4</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50.1</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71">
                <a:tc>
                  <a:txBody>
                    <a:bodyPr/>
                    <a:lstStyle/>
                    <a:p>
                      <a:r>
                        <a:rPr sz="900" b="0">
                          <a:solidFill>
                            <a:srgbClr val="000000"/>
                          </a:solidFill>
                          <a:latin typeface="Arial"/>
                        </a:rPr>
                        <a:t>Phones &amp; components exports YoY YTD (%)</a:t>
                      </a:r>
                    </a:p>
                  </a:txBody>
                  <a:tcPr>
                    <a:solidFill>
                      <a:srgbClr val="FFFFFF"/>
                    </a:solidFill>
                  </a:tcPr>
                </a:tc>
                <a:tc>
                  <a:txBody>
                    <a:bodyPr/>
                    <a:lstStyle/>
                    <a:p>
                      <a:r>
                        <a:rPr sz="900" b="0">
                          <a:solidFill>
                            <a:srgbClr val="000000"/>
                          </a:solidFill>
                          <a:latin typeface="Arial"/>
                        </a:rPr>
                        <a:t>4.8</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19.4</a:t>
                      </a:r>
                    </a:p>
                  </a:txBody>
                  <a:tcPr>
                    <a:solidFill>
                      <a:srgbClr val="FFFFFF"/>
                    </a:solidFill>
                  </a:tcPr>
                </a:tc>
                <a:tc>
                  <a:txBody>
                    <a:bodyPr/>
                    <a:lstStyle/>
                    <a:p>
                      <a:r>
                        <a:rPr sz="900" b="0">
                          <a:solidFill>
                            <a:srgbClr val="000000"/>
                          </a:solidFill>
                          <a:latin typeface="Arial"/>
                        </a:rPr>
                        <a:t>n/a</a:t>
                      </a:r>
                    </a:p>
                  </a:txBody>
                  <a:tcPr>
                    <a:solidFill>
                      <a:srgbClr val="FFFFFF"/>
                    </a:solidFill>
                  </a:tcPr>
                </a:tc>
              </a:tr>
              <a:tr h="311984">
                <a:tc>
                  <a:txBody>
                    <a:bodyPr/>
                    <a:lstStyle/>
                    <a:p>
                      <a:r>
                        <a:rPr sz="900" b="0">
                          <a:solidFill>
                            <a:srgbClr val="000000"/>
                          </a:solidFill>
                          <a:latin typeface="Arial"/>
                        </a:rPr>
                        <a:t>Tech share of total exports (%)</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38.6</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n/a</a:t>
                      </a:r>
                    </a:p>
                  </a:txBody>
                  <a:tcPr>
                    <a:solidFill>
                      <a:srgbClr val="FFFFFF"/>
                    </a:solidFill>
                  </a:tcPr>
                </a:tc>
              </a:tr>
            </a:tbl>
          </a:graphicData>
        </a:graphic>
      </p:graphicFrame>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Foreign direct investment</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11185855" cy="4480560"/>
        </p:xfrm>
        <a:graphic>
          <a:graphicData uri="http://schemas.openxmlformats.org/drawingml/2006/chart">
            <c:chart xmlns:c="http://schemas.openxmlformats.org/drawingml/2006/chart" r:id="rId3"/>
          </a:graphicData>
        </a:graphic>
      </p:graphicFrame>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Inflation</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5455767" cy="4480560"/>
        </p:xfrm>
        <a:graphic>
          <a:graphicData uri="http://schemas.openxmlformats.org/drawingml/2006/chart">
            <c:chart xmlns:c="http://schemas.openxmlformats.org/drawingml/2006/chart" r:id="rId3"/>
          </a:graphicData>
        </a:graphic>
      </p:graphicFrame>
      <p:graphicFrame>
        <p:nvGraphicFramePr>
          <p:cNvPr id="7" name="Chart 6"/>
          <p:cNvGraphicFramePr>
            <a:graphicFrameLocks noGrp="1"/>
          </p:cNvGraphicFramePr>
          <p:nvPr/>
        </p:nvGraphicFramePr>
        <p:xfrm>
          <a:off x="6233007" y="1234440"/>
          <a:ext cx="5455767" cy="4480560"/>
        </p:xfrm>
        <a:graphic>
          <a:graphicData uri="http://schemas.openxmlformats.org/drawingml/2006/chart">
            <c:chart xmlns:c="http://schemas.openxmlformats.org/drawingml/2006/chart" r:id="rId4"/>
          </a:graphicData>
        </a:graphic>
      </p:graphicFrame>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Indicator scorecard</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502920" y="1188720"/>
          <a:ext cx="11185855" cy="5120640"/>
        </p:xfrm>
        <a:graphic>
          <a:graphicData uri="http://schemas.openxmlformats.org/drawingml/2006/table">
            <a:tbl>
              <a:tblPr firstRow="1">
                <a:tableStyleId>{5C22544A-7EE6-4342-B048-85BDC9FD1C3A}</a:tableStyleId>
              </a:tblPr>
              <a:tblGrid>
                <a:gridCol w="1864309"/>
                <a:gridCol w="1864309"/>
                <a:gridCol w="1864309"/>
                <a:gridCol w="1864309"/>
                <a:gridCol w="1864309"/>
                <a:gridCol w="1864310"/>
              </a:tblGrid>
              <a:tr h="284480">
                <a:tc>
                  <a:txBody>
                    <a:bodyPr/>
                    <a:lstStyle/>
                    <a:p>
                      <a:r>
                        <a:rPr sz="1100" b="1">
                          <a:solidFill>
                            <a:srgbClr val="8E0100"/>
                          </a:solidFill>
                          <a:latin typeface="Arial"/>
                        </a:rPr>
                        <a:t>Indicator</a:t>
                      </a:r>
                    </a:p>
                  </a:txBody>
                  <a:tcPr>
                    <a:solidFill>
                      <a:srgbClr val="FFFFFF"/>
                    </a:solidFill>
                  </a:tcPr>
                </a:tc>
                <a:tc>
                  <a:txBody>
                    <a:bodyPr/>
                    <a:lstStyle/>
                    <a:p>
                      <a:r>
                        <a:rPr sz="1100" b="1">
                          <a:solidFill>
                            <a:srgbClr val="8E0100"/>
                          </a:solidFill>
                          <a:latin typeface="Arial"/>
                        </a:rPr>
                        <a:t>Latest</a:t>
                      </a:r>
                    </a:p>
                  </a:txBody>
                  <a:tcPr>
                    <a:solidFill>
                      <a:srgbClr val="FFFFFF"/>
                    </a:solidFill>
                  </a:tcPr>
                </a:tc>
                <a:tc>
                  <a:txBody>
                    <a:bodyPr/>
                    <a:lstStyle/>
                    <a:p>
                      <a:r>
                        <a:rPr sz="1100" b="1">
                          <a:solidFill>
                            <a:srgbClr val="8E0100"/>
                          </a:solidFill>
                          <a:latin typeface="Arial"/>
                        </a:rPr>
                        <a:t>Period</a:t>
                      </a:r>
                    </a:p>
                  </a:txBody>
                  <a:tcPr>
                    <a:solidFill>
                      <a:srgbClr val="FFFFFF"/>
                    </a:solidFill>
                  </a:tcPr>
                </a:tc>
                <a:tc>
                  <a:txBody>
                    <a:bodyPr/>
                    <a:lstStyle/>
                    <a:p>
                      <a:r>
                        <a:rPr sz="1100" b="1">
                          <a:solidFill>
                            <a:srgbClr val="8E0100"/>
                          </a:solidFill>
                          <a:latin typeface="Arial"/>
                        </a:rPr>
                        <a:t>12m outlook</a:t>
                      </a:r>
                    </a:p>
                  </a:txBody>
                  <a:tcPr>
                    <a:solidFill>
                      <a:srgbClr val="FFFFFF"/>
                    </a:solidFill>
                  </a:tcPr>
                </a:tc>
                <a:tc>
                  <a:txBody>
                    <a:bodyPr/>
                    <a:lstStyle/>
                    <a:p>
                      <a:r>
                        <a:rPr sz="1100" b="1">
                          <a:solidFill>
                            <a:srgbClr val="8E0100"/>
                          </a:solidFill>
                          <a:latin typeface="Arial"/>
                        </a:rPr>
                        <a:t>Grade</a:t>
                      </a:r>
                    </a:p>
                  </a:txBody>
                  <a:tcPr>
                    <a:solidFill>
                      <a:srgbClr val="FFFFFF"/>
                    </a:solidFill>
                  </a:tcPr>
                </a:tc>
                <a:tc>
                  <a:txBody>
                    <a:bodyPr/>
                    <a:lstStyle/>
                    <a:p>
                      <a:r>
                        <a:rPr sz="1100" b="1">
                          <a:solidFill>
                            <a:srgbClr val="8E0100"/>
                          </a:solidFill>
                          <a:latin typeface="Arial"/>
                        </a:rPr>
                        <a:t>MASE</a:t>
                      </a:r>
                    </a:p>
                  </a:txBody>
                  <a:tcPr>
                    <a:solidFill>
                      <a:srgbClr val="FFFFFF"/>
                    </a:solidFill>
                  </a:tcPr>
                </a:tc>
              </a:tr>
              <a:tr h="284480">
                <a:tc>
                  <a:txBody>
                    <a:bodyPr/>
                    <a:lstStyle/>
                    <a:p>
                      <a:r>
                        <a:rPr sz="1000" b="0">
                          <a:solidFill>
                            <a:srgbClr val="000000"/>
                          </a:solidFill>
                          <a:latin typeface="Arial"/>
                        </a:rPr>
                        <a:t>Exports YoY YTD</a:t>
                      </a:r>
                    </a:p>
                  </a:txBody>
                  <a:tcPr>
                    <a:solidFill>
                      <a:srgbClr val="FFFFFF"/>
                    </a:solidFill>
                  </a:tcPr>
                </a:tc>
                <a:tc>
                  <a:txBody>
                    <a:bodyPr/>
                    <a:lstStyle/>
                    <a:p>
                      <a:r>
                        <a:rPr sz="1000" b="0">
                          <a:solidFill>
                            <a:srgbClr val="000000"/>
                          </a:solidFill>
                          <a:latin typeface="Arial"/>
                        </a:rPr>
                        <a:t>22.1%</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19.9%</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0.95</a:t>
                      </a:r>
                    </a:p>
                  </a:txBody>
                  <a:tcPr>
                    <a:solidFill>
                      <a:srgbClr val="FFFFFF"/>
                    </a:solidFill>
                  </a:tcPr>
                </a:tc>
              </a:tr>
              <a:tr h="284480">
                <a:tc>
                  <a:txBody>
                    <a:bodyPr/>
                    <a:lstStyle/>
                    <a:p>
                      <a:r>
                        <a:rPr sz="1000" b="0">
                          <a:solidFill>
                            <a:srgbClr val="000000"/>
                          </a:solidFill>
                          <a:latin typeface="Arial"/>
                        </a:rPr>
                        <a:t>Industrial Production YoY YTD</a:t>
                      </a:r>
                    </a:p>
                  </a:txBody>
                  <a:tcPr>
                    <a:solidFill>
                      <a:srgbClr val="FFFFFF"/>
                    </a:solidFill>
                  </a:tcPr>
                </a:tc>
                <a:tc>
                  <a:txBody>
                    <a:bodyPr/>
                    <a:lstStyle/>
                    <a:p>
                      <a:r>
                        <a:rPr sz="1000" b="0">
                          <a:solidFill>
                            <a:srgbClr val="000000"/>
                          </a:solidFill>
                          <a:latin typeface="Arial"/>
                        </a:rPr>
                        <a:t>10.6%</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9.4%</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1.06</a:t>
                      </a:r>
                    </a:p>
                  </a:txBody>
                  <a:tcPr>
                    <a:solidFill>
                      <a:srgbClr val="FFFFFF"/>
                    </a:solidFill>
                  </a:tcPr>
                </a:tc>
              </a:tr>
              <a:tr h="284480">
                <a:tc>
                  <a:txBody>
                    <a:bodyPr/>
                    <a:lstStyle/>
                    <a:p>
                      <a:r>
                        <a:rPr sz="1000" b="0">
                          <a:solidFill>
                            <a:srgbClr val="000000"/>
                          </a:solidFill>
                          <a:latin typeface="Arial"/>
                        </a:rPr>
                        <a:t>CPI / Inflation Rate YoY YTD</a:t>
                      </a:r>
                    </a:p>
                  </a:txBody>
                  <a:tcPr>
                    <a:solidFill>
                      <a:srgbClr val="FFFFFF"/>
                    </a:solidFill>
                  </a:tcPr>
                </a:tc>
                <a:tc>
                  <a:txBody>
                    <a:bodyPr/>
                    <a:lstStyle/>
                    <a:p>
                      <a:r>
                        <a:rPr sz="1000" b="0">
                          <a:solidFill>
                            <a:srgbClr val="000000"/>
                          </a:solidFill>
                          <a:latin typeface="Arial"/>
                        </a:rPr>
                        <a:t>4.4%</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3.8%</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1.02</a:t>
                      </a:r>
                    </a:p>
                  </a:txBody>
                  <a:tcPr>
                    <a:solidFill>
                      <a:srgbClr val="FFFFFF"/>
                    </a:solidFill>
                  </a:tcPr>
                </a:tc>
              </a:tr>
              <a:tr h="284480">
                <a:tc>
                  <a:txBody>
                    <a:bodyPr/>
                    <a:lstStyle/>
                    <a:p>
                      <a:r>
                        <a:rPr sz="1000" b="0">
                          <a:solidFill>
                            <a:srgbClr val="000000"/>
                          </a:solidFill>
                          <a:latin typeface="Arial"/>
                        </a:rPr>
                        <a:t>Electricity Production YoY YTD</a:t>
                      </a:r>
                    </a:p>
                  </a:txBody>
                  <a:tcPr>
                    <a:solidFill>
                      <a:srgbClr val="FFFFFF"/>
                    </a:solidFill>
                  </a:tcPr>
                </a:tc>
                <a:tc>
                  <a:txBody>
                    <a:bodyPr/>
                    <a:lstStyle/>
                    <a:p>
                      <a:r>
                        <a:rPr sz="1000" b="0">
                          <a:solidFill>
                            <a:srgbClr val="000000"/>
                          </a:solidFill>
                          <a:latin typeface="Arial"/>
                        </a:rPr>
                        <a:t>2.7%</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5.9%</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0.41</a:t>
                      </a:r>
                    </a:p>
                  </a:txBody>
                  <a:tcPr>
                    <a:solidFill>
                      <a:srgbClr val="FFFFFF"/>
                    </a:solidFill>
                  </a:tcPr>
                </a:tc>
              </a:tr>
              <a:tr h="284480">
                <a:tc>
                  <a:txBody>
                    <a:bodyPr/>
                    <a:lstStyle/>
                    <a:p>
                      <a:r>
                        <a:rPr sz="1000" b="0">
                          <a:solidFill>
                            <a:srgbClr val="000000"/>
                          </a:solidFill>
                          <a:latin typeface="Arial"/>
                        </a:rPr>
                        <a:t>Retail Sales YoY YTD</a:t>
                      </a:r>
                    </a:p>
                  </a:txBody>
                  <a:tcPr>
                    <a:solidFill>
                      <a:srgbClr val="FFFFFF"/>
                    </a:solidFill>
                  </a:tcPr>
                </a:tc>
                <a:tc>
                  <a:txBody>
                    <a:bodyPr/>
                    <a:lstStyle/>
                    <a:p>
                      <a:r>
                        <a:rPr sz="1000" b="0">
                          <a:solidFill>
                            <a:srgbClr val="000000"/>
                          </a:solidFill>
                          <a:latin typeface="Arial"/>
                        </a:rPr>
                        <a:t>11.9%</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13.4%</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0.96</a:t>
                      </a:r>
                    </a:p>
                  </a:txBody>
                  <a:tcPr>
                    <a:solidFill>
                      <a:srgbClr val="FFFFFF"/>
                    </a:solidFill>
                  </a:tcPr>
                </a:tc>
              </a:tr>
              <a:tr h="284480">
                <a:tc>
                  <a:txBody>
                    <a:bodyPr/>
                    <a:lstStyle/>
                    <a:p>
                      <a:r>
                        <a:rPr sz="1000" b="0">
                          <a:solidFill>
                            <a:srgbClr val="000000"/>
                          </a:solidFill>
                          <a:latin typeface="Arial"/>
                        </a:rPr>
                        <a:t>Balance of Trade</a:t>
                      </a:r>
                    </a:p>
                  </a:txBody>
                  <a:tcPr>
                    <a:solidFill>
                      <a:srgbClr val="FFFFFF"/>
                    </a:solidFill>
                  </a:tcPr>
                </a:tc>
                <a:tc>
                  <a:txBody>
                    <a:bodyPr/>
                    <a:lstStyle/>
                    <a:p>
                      <a:r>
                        <a:rPr sz="1000" b="0">
                          <a:solidFill>
                            <a:srgbClr val="000000"/>
                          </a:solidFill>
                          <a:latin typeface="Arial"/>
                        </a:rPr>
                        <a:t>-3.59B USD</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-3.15B USD</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0.83</a:t>
                      </a:r>
                    </a:p>
                  </a:txBody>
                  <a:tcPr>
                    <a:solidFill>
                      <a:srgbClr val="FFFFFF"/>
                    </a:solidFill>
                  </a:tcPr>
                </a:tc>
              </a:tr>
              <a:tr h="284480">
                <a:tc>
                  <a:txBody>
                    <a:bodyPr/>
                    <a:lstStyle/>
                    <a:p>
                      <a:r>
                        <a:rPr sz="1000" b="0">
                          <a:solidFill>
                            <a:srgbClr val="000000"/>
                          </a:solidFill>
                          <a:latin typeface="Arial"/>
                        </a:rPr>
                        <a:t>FDI YoY YTD</a:t>
                      </a:r>
                    </a:p>
                  </a:txBody>
                  <a:tcPr>
                    <a:solidFill>
                      <a:srgbClr val="FFFFFF"/>
                    </a:solidFill>
                  </a:tcPr>
                </a:tc>
                <a:tc>
                  <a:txBody>
                    <a:bodyPr/>
                    <a:lstStyle/>
                    <a:p>
                      <a:r>
                        <a:rPr sz="1000" b="0">
                          <a:solidFill>
                            <a:srgbClr val="000000"/>
                          </a:solidFill>
                          <a:latin typeface="Arial"/>
                        </a:rPr>
                        <a:t>11.8%</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10.6%</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0.91</a:t>
                      </a:r>
                    </a:p>
                  </a:txBody>
                  <a:tcPr>
                    <a:solidFill>
                      <a:srgbClr val="FFFFFF"/>
                    </a:solidFill>
                  </a:tcPr>
                </a:tc>
              </a:tr>
              <a:tr h="284480">
                <a:tc>
                  <a:txBody>
                    <a:bodyPr/>
                    <a:lstStyle/>
                    <a:p>
                      <a:r>
                        <a:rPr sz="1000" b="0">
                          <a:solidFill>
                            <a:srgbClr val="000000"/>
                          </a:solidFill>
                          <a:latin typeface="Arial"/>
                        </a:rPr>
                        <a:t>Imports YoY YTD</a:t>
                      </a:r>
                    </a:p>
                  </a:txBody>
                  <a:tcPr>
                    <a:solidFill>
                      <a:srgbClr val="FFFFFF"/>
                    </a:solidFill>
                  </a:tcPr>
                </a:tc>
                <a:tc>
                  <a:txBody>
                    <a:bodyPr/>
                    <a:lstStyle/>
                    <a:p>
                      <a:r>
                        <a:rPr sz="1000" b="0">
                          <a:solidFill>
                            <a:srgbClr val="000000"/>
                          </a:solidFill>
                          <a:latin typeface="Arial"/>
                        </a:rPr>
                        <a:t>34.2%</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14.4%</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0.86</a:t>
                      </a:r>
                    </a:p>
                  </a:txBody>
                  <a:tcPr>
                    <a:solidFill>
                      <a:srgbClr val="FFFFFF"/>
                    </a:solidFill>
                  </a:tcPr>
                </a:tc>
              </a:tr>
              <a:tr h="284480">
                <a:tc>
                  <a:txBody>
                    <a:bodyPr/>
                    <a:lstStyle/>
                    <a:p>
                      <a:r>
                        <a:rPr sz="1000" b="0">
                          <a:solidFill>
                            <a:srgbClr val="000000"/>
                          </a:solidFill>
                          <a:latin typeface="Arial"/>
                        </a:rPr>
                        <a:t>USD/VND</a:t>
                      </a:r>
                    </a:p>
                  </a:txBody>
                  <a:tcPr>
                    <a:solidFill>
                      <a:srgbClr val="FFFFFF"/>
                    </a:solidFill>
                  </a:tcPr>
                </a:tc>
                <a:tc>
                  <a:txBody>
                    <a:bodyPr/>
                    <a:lstStyle/>
                    <a:p>
                      <a:r>
                        <a:rPr sz="1000" b="0">
                          <a:solidFill>
                            <a:srgbClr val="000000"/>
                          </a:solidFill>
                          <a:latin typeface="Arial"/>
                        </a:rPr>
                        <a:t>26,070 VND</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26,426 VND</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0.85</a:t>
                      </a:r>
                    </a:p>
                  </a:txBody>
                  <a:tcPr>
                    <a:solidFill>
                      <a:srgbClr val="FFFFFF"/>
                    </a:solidFill>
                  </a:tcPr>
                </a:tc>
              </a:tr>
              <a:tr h="284480">
                <a:tc>
                  <a:txBody>
                    <a:bodyPr/>
                    <a:lstStyle/>
                    <a:p>
                      <a:r>
                        <a:rPr sz="1000" b="0">
                          <a:solidFill>
                            <a:srgbClr val="000000"/>
                          </a:solidFill>
                          <a:latin typeface="Arial"/>
                        </a:rPr>
                        <a:t>VN-Index</a:t>
                      </a:r>
                    </a:p>
                  </a:txBody>
                  <a:tcPr>
                    <a:solidFill>
                      <a:srgbClr val="FFFFFF"/>
                    </a:solidFill>
                  </a:tcPr>
                </a:tc>
                <a:tc>
                  <a:txBody>
                    <a:bodyPr/>
                    <a:lstStyle/>
                    <a:p>
                      <a:r>
                        <a:rPr sz="1000" b="0">
                          <a:solidFill>
                            <a:srgbClr val="000000"/>
                          </a:solidFill>
                          <a:latin typeface="Arial"/>
                        </a:rPr>
                        <a:t>1,827.7 pts</a:t>
                      </a:r>
                    </a:p>
                  </a:txBody>
                  <a:tcPr>
                    <a:solidFill>
                      <a:srgbClr val="FFFFFF"/>
                    </a:solidFill>
                  </a:tcPr>
                </a:tc>
                <a:tc>
                  <a:txBody>
                    <a:bodyPr/>
                    <a:lstStyle/>
                    <a:p>
                      <a:r>
                        <a:rPr sz="1000" b="0">
                          <a:solidFill>
                            <a:srgbClr val="000000"/>
                          </a:solidFill>
                          <a:latin typeface="Arial"/>
                        </a:rPr>
                        <a:t>Sep 2026</a:t>
                      </a:r>
                    </a:p>
                  </a:txBody>
                  <a:tcPr>
                    <a:solidFill>
                      <a:srgbClr val="FFFFFF"/>
                    </a:solidFill>
                  </a:tcPr>
                </a:tc>
                <a:tc>
                  <a:txBody>
                    <a:bodyPr/>
                    <a:lstStyle/>
                    <a:p>
                      <a:r>
                        <a:rPr sz="1000" b="0">
                          <a:solidFill>
                            <a:srgbClr val="000000"/>
                          </a:solidFill>
                          <a:latin typeface="Arial"/>
                        </a:rPr>
                        <a:t>1,805.8 pts</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1.04</a:t>
                      </a:r>
                    </a:p>
                  </a:txBody>
                  <a:tcPr>
                    <a:solidFill>
                      <a:srgbClr val="FFFFFF"/>
                    </a:solidFill>
                  </a:tcPr>
                </a:tc>
              </a:tr>
              <a:tr h="284480">
                <a:tc>
                  <a:txBody>
                    <a:bodyPr/>
                    <a:lstStyle/>
                    <a:p>
                      <a:r>
                        <a:rPr sz="1000" b="0">
                          <a:solidFill>
                            <a:srgbClr val="000000"/>
                          </a:solidFill>
                          <a:latin typeface="Arial"/>
                        </a:rPr>
                        <a:t>10Y Government Bond Yield</a:t>
                      </a:r>
                    </a:p>
                  </a:txBody>
                  <a:tcPr>
                    <a:solidFill>
                      <a:srgbClr val="FFFFFF"/>
                    </a:solidFill>
                  </a:tcPr>
                </a:tc>
                <a:tc>
                  <a:txBody>
                    <a:bodyPr/>
                    <a:lstStyle/>
                    <a:p>
                      <a:r>
                        <a:rPr sz="1000" b="0">
                          <a:solidFill>
                            <a:srgbClr val="000000"/>
                          </a:solidFill>
                          <a:latin typeface="Arial"/>
                        </a:rPr>
                        <a:t>4.6%</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4.9%</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0.86</a:t>
                      </a:r>
                    </a:p>
                  </a:txBody>
                  <a:tcPr>
                    <a:solidFill>
                      <a:srgbClr val="FFFFFF"/>
                    </a:solidFill>
                  </a:tcPr>
                </a:tc>
              </a:tr>
              <a:tr h="284480">
                <a:tc>
                  <a:txBody>
                    <a:bodyPr/>
                    <a:lstStyle/>
                    <a:p>
                      <a:r>
                        <a:rPr sz="1000" b="0">
                          <a:solidFill>
                            <a:srgbClr val="000000"/>
                          </a:solidFill>
                          <a:latin typeface="Arial"/>
                        </a:rPr>
                        <a:t>Interbank Rate</a:t>
                      </a:r>
                    </a:p>
                  </a:txBody>
                  <a:tcPr>
                    <a:solidFill>
                      <a:srgbClr val="FFFFFF"/>
                    </a:solidFill>
                  </a:tcPr>
                </a:tc>
                <a:tc>
                  <a:txBody>
                    <a:bodyPr/>
                    <a:lstStyle/>
                    <a:p>
                      <a:r>
                        <a:rPr sz="1000" b="0">
                          <a:solidFill>
                            <a:srgbClr val="000000"/>
                          </a:solidFill>
                          <a:latin typeface="Arial"/>
                        </a:rPr>
                        <a:t>7.1%</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6.8%</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1.31</a:t>
                      </a:r>
                    </a:p>
                  </a:txBody>
                  <a:tcPr>
                    <a:solidFill>
                      <a:srgbClr val="FFFFFF"/>
                    </a:solidFill>
                  </a:tcPr>
                </a:tc>
              </a:tr>
              <a:tr h="284480">
                <a:tc>
                  <a:txBody>
                    <a:bodyPr/>
                    <a:lstStyle/>
                    <a:p>
                      <a:r>
                        <a:rPr sz="1000" b="0">
                          <a:solidFill>
                            <a:srgbClr val="000000"/>
                          </a:solidFill>
                          <a:latin typeface="Arial"/>
                        </a:rPr>
                        <a:t>Inflation Rate MoM</a:t>
                      </a:r>
                    </a:p>
                  </a:txBody>
                  <a:tcPr>
                    <a:solidFill>
                      <a:srgbClr val="FFFFFF"/>
                    </a:solidFill>
                  </a:tcPr>
                </a:tc>
                <a:tc>
                  <a:txBody>
                    <a:bodyPr/>
                    <a:lstStyle/>
                    <a:p>
                      <a:r>
                        <a:rPr sz="1000" b="0">
                          <a:solidFill>
                            <a:srgbClr val="000000"/>
                          </a:solidFill>
                          <a:latin typeface="Arial"/>
                        </a:rPr>
                        <a:t>-0.1%</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0.2%</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0.94</a:t>
                      </a:r>
                    </a:p>
                  </a:txBody>
                  <a:tcPr>
                    <a:solidFill>
                      <a:srgbClr val="FFFFFF"/>
                    </a:solidFill>
                  </a:tcPr>
                </a:tc>
              </a:tr>
              <a:tr h="284480">
                <a:tc>
                  <a:txBody>
                    <a:bodyPr/>
                    <a:lstStyle/>
                    <a:p>
                      <a:r>
                        <a:rPr sz="1000" b="0">
                          <a:solidFill>
                            <a:srgbClr val="000000"/>
                          </a:solidFill>
                          <a:latin typeface="Arial"/>
                        </a:rPr>
                        <a:t>Core Inflation YoY YTD</a:t>
                      </a:r>
                    </a:p>
                  </a:txBody>
                  <a:tcPr>
                    <a:solidFill>
                      <a:srgbClr val="FFFFFF"/>
                    </a:solidFill>
                  </a:tcPr>
                </a:tc>
                <a:tc>
                  <a:txBody>
                    <a:bodyPr/>
                    <a:lstStyle/>
                    <a:p>
                      <a:r>
                        <a:rPr sz="1000" b="0">
                          <a:solidFill>
                            <a:srgbClr val="000000"/>
                          </a:solidFill>
                          <a:latin typeface="Arial"/>
                        </a:rPr>
                        <a:t>4.2%</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3.6%</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0.95</a:t>
                      </a:r>
                    </a:p>
                  </a:txBody>
                  <a:tcPr>
                    <a:solidFill>
                      <a:srgbClr val="FFFFFF"/>
                    </a:solidFill>
                  </a:tcPr>
                </a:tc>
              </a:tr>
              <a:tr h="284480">
                <a:tc>
                  <a:txBody>
                    <a:bodyPr/>
                    <a:lstStyle/>
                    <a:p>
                      <a:r>
                        <a:rPr sz="1000" b="0">
                          <a:solidFill>
                            <a:srgbClr val="000000"/>
                          </a:solidFill>
                          <a:latin typeface="Arial"/>
                        </a:rPr>
                        <a:t>Manufacturing Production YoY YTD</a:t>
                      </a:r>
                    </a:p>
                  </a:txBody>
                  <a:tcPr>
                    <a:solidFill>
                      <a:srgbClr val="FFFFFF"/>
                    </a:solidFill>
                  </a:tcPr>
                </a:tc>
                <a:tc>
                  <a:txBody>
                    <a:bodyPr/>
                    <a:lstStyle/>
                    <a:p>
                      <a:r>
                        <a:rPr sz="1000" b="0">
                          <a:solidFill>
                            <a:srgbClr val="000000"/>
                          </a:solidFill>
                          <a:latin typeface="Arial"/>
                        </a:rPr>
                        <a:t>11.5%</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11.3%</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0.93</a:t>
                      </a:r>
                    </a:p>
                  </a:txBody>
                  <a:tcPr>
                    <a:solidFill>
                      <a:srgbClr val="FFFFFF"/>
                    </a:solidFill>
                  </a:tcPr>
                </a:tc>
              </a:tr>
              <a:tr h="284480">
                <a:tc>
                  <a:txBody>
                    <a:bodyPr/>
                    <a:lstStyle/>
                    <a:p>
                      <a:r>
                        <a:rPr sz="1000" b="0">
                          <a:solidFill>
                            <a:srgbClr val="000000"/>
                          </a:solidFill>
                          <a:latin typeface="Arial"/>
                        </a:rPr>
                        <a:t>Foreign Exchange Reserves</a:t>
                      </a:r>
                    </a:p>
                  </a:txBody>
                  <a:tcPr>
                    <a:solidFill>
                      <a:srgbClr val="FFFFFF"/>
                    </a:solidFill>
                  </a:tcPr>
                </a:tc>
                <a:tc>
                  <a:txBody>
                    <a:bodyPr/>
                    <a:lstStyle/>
                    <a:p>
                      <a:r>
                        <a:rPr sz="1000" b="0">
                          <a:solidFill>
                            <a:srgbClr val="000000"/>
                          </a:solidFill>
                          <a:latin typeface="Arial"/>
                        </a:rPr>
                        <a:t>86.32B USD</a:t>
                      </a:r>
                    </a:p>
                  </a:txBody>
                  <a:tcPr>
                    <a:solidFill>
                      <a:srgbClr val="FFFFFF"/>
                    </a:solidFill>
                  </a:tcPr>
                </a:tc>
                <a:tc>
                  <a:txBody>
                    <a:bodyPr/>
                    <a:lstStyle/>
                    <a:p>
                      <a:r>
                        <a:rPr sz="1000" b="0">
                          <a:solidFill>
                            <a:srgbClr val="000000"/>
                          </a:solidFill>
                          <a:latin typeface="Arial"/>
                        </a:rPr>
                        <a:t>Jun 2026</a:t>
                      </a:r>
                    </a:p>
                  </a:txBody>
                  <a:tcPr>
                    <a:solidFill>
                      <a:srgbClr val="FFFFFF"/>
                    </a:solidFill>
                  </a:tcPr>
                </a:tc>
                <a:tc>
                  <a:txBody>
                    <a:bodyPr/>
                    <a:lstStyle/>
                    <a:p>
                      <a:r>
                        <a:rPr sz="1000" b="0">
                          <a:solidFill>
                            <a:srgbClr val="000000"/>
                          </a:solidFill>
                          <a:latin typeface="Arial"/>
                        </a:rPr>
                        <a:t>90.78B USD</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1.01</a:t>
                      </a:r>
                    </a:p>
                  </a:txBody>
                  <a:tcPr>
                    <a:solidFill>
                      <a:srgbClr val="FFFFFF"/>
                    </a:solidFill>
                  </a:tcPr>
                </a:tc>
              </a:tr>
              <a:tr h="284480">
                <a:tc>
                  <a:txBody>
                    <a:bodyPr/>
                    <a:lstStyle/>
                    <a:p>
                      <a:r>
                        <a:rPr sz="1000" b="0">
                          <a:solidFill>
                            <a:srgbClr val="000000"/>
                          </a:solidFill>
                          <a:latin typeface="Arial"/>
                        </a:rPr>
                        <a:t>GDP Growth YoY</a:t>
                      </a:r>
                    </a:p>
                  </a:txBody>
                  <a:tcPr>
                    <a:solidFill>
                      <a:srgbClr val="FFFFFF"/>
                    </a:solidFill>
                  </a:tcPr>
                </a:tc>
                <a:tc>
                  <a:txBody>
                    <a:bodyPr/>
                    <a:lstStyle/>
                    <a:p>
                      <a:r>
                        <a:rPr sz="1000" b="0">
                          <a:solidFill>
                            <a:srgbClr val="000000"/>
                          </a:solidFill>
                          <a:latin typeface="Arial"/>
                        </a:rPr>
                        <a:t>8.4%</a:t>
                      </a:r>
                    </a:p>
                  </a:txBody>
                  <a:tcPr>
                    <a:solidFill>
                      <a:srgbClr val="FFFFFF"/>
                    </a:solidFill>
                  </a:tcPr>
                </a:tc>
                <a:tc>
                  <a:txBody>
                    <a:bodyPr/>
                    <a:lstStyle/>
                    <a:p>
                      <a:r>
                        <a:rPr sz="1000" b="0">
                          <a:solidFill>
                            <a:srgbClr val="000000"/>
                          </a:solidFill>
                          <a:latin typeface="Arial"/>
                        </a:rPr>
                        <a:t>Jun 2026</a:t>
                      </a:r>
                    </a:p>
                  </a:txBody>
                  <a:tcPr>
                    <a:solidFill>
                      <a:srgbClr val="FFFFFF"/>
                    </a:solidFill>
                  </a:tcPr>
                </a:tc>
                <a:tc>
                  <a:txBody>
                    <a:bodyPr/>
                    <a:lstStyle/>
                    <a:p>
                      <a:r>
                        <a:rPr sz="1000" b="0">
                          <a:solidFill>
                            <a:srgbClr val="000000"/>
                          </a:solidFill>
                          <a:latin typeface="Arial"/>
                        </a:rPr>
                        <a:t>8.4%</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0.91</a:t>
                      </a:r>
                    </a:p>
                  </a:txBody>
                  <a:tcPr>
                    <a:solidFill>
                      <a:srgbClr val="FFFFFF"/>
                    </a:solidFill>
                  </a:tcPr>
                </a:tc>
              </a:tr>
            </a:tbl>
          </a:graphicData>
        </a:graphic>
      </p:graphicFrame>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Exports YoY YTD (VNEXP)</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22.1% (Jul 2026)</a:t>
            </a:r>
          </a:p>
          <a:p>
            <a:r>
              <a:rPr sz="1200" b="0">
                <a:solidFill>
                  <a:srgbClr val="000000"/>
                </a:solidFill>
                <a:latin typeface="Arial"/>
              </a:rPr>
              <a:t>Change: +0.65pp vs prior month</a:t>
            </a:r>
          </a:p>
          <a:p>
            <a:r>
              <a:rPr sz="1200" b="0">
                <a:solidFill>
                  <a:srgbClr val="000000"/>
                </a:solidFill>
                <a:latin typeface="Arial"/>
              </a:rPr>
              <a:t>12m forecast: 19.9% by Jul 2027 (80% band 10.0% to 29.9%)</a:t>
            </a:r>
          </a:p>
          <a:p>
            <a:r>
              <a:rPr sz="1200" b="0">
                <a:solidFill>
                  <a:srgbClr val="000000"/>
                </a:solidFill>
                <a:latin typeface="Arial"/>
              </a:rPr>
              <a:t>Accuracy: good · MASE 0.95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increase exposure to electronics and semiconductor exporters such as Samsung Display Vietnam and Intel Products Vietnam.</a:t>
            </a:r>
          </a:p>
          <a:p>
            <a:r>
              <a:rPr sz="1100" b="0">
                <a:solidFill>
                  <a:srgbClr val="000000"/>
                </a:solidFill>
                <a:latin typeface="Georgia"/>
              </a:rPr>
              <a:t>• Investors should consider currency hedges against the Vietnamese dong to mitigate potential depreciation pressure in early 2027.</a:t>
            </a:r>
          </a:p>
          <a:p>
            <a:r>
              <a:rPr sz="1100" b="0">
                <a:solidFill>
                  <a:srgbClr val="000000"/>
                </a:solidFill>
                <a:latin typeface="Georgia"/>
              </a:rPr>
              <a:t>• Policymakers should expedite the issuance and acceptance of preferential certificates of origin under the EVFTA to raise utilization above 40 percent.</a:t>
            </a:r>
          </a:p>
          <a:p>
            <a:r>
              <a:rPr sz="1100" b="0">
                <a:solidFill>
                  <a:srgbClr val="000000"/>
                </a:solidFill>
                <a:latin typeface="Georgia"/>
              </a:rPr>
              <a:t>• Policymakers should fast-track the completion of transport links to Long Thanh airport to unlock full logistics capacity before year-end.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Industrial Production YoY YTD (VNIPYY)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10.6% (Jul 2026)</a:t>
            </a:r>
          </a:p>
          <a:p>
            <a:r>
              <a:rPr sz="1200" b="0">
                <a:solidFill>
                  <a:srgbClr val="000000"/>
                </a:solidFill>
                <a:latin typeface="Arial"/>
              </a:rPr>
              <a:t>Change: +0.65pp vs prior month</a:t>
            </a:r>
          </a:p>
          <a:p>
            <a:r>
              <a:rPr sz="1200" b="0">
                <a:solidFill>
                  <a:srgbClr val="000000"/>
                </a:solidFill>
                <a:latin typeface="Arial"/>
              </a:rPr>
              <a:t>12m forecast: 9.4% by Jul 2027 (80% band 6.6% to 12.8%)</a:t>
            </a:r>
          </a:p>
          <a:p>
            <a:r>
              <a:rPr sz="1200" b="0">
                <a:solidFill>
                  <a:srgbClr val="000000"/>
                </a:solidFill>
                <a:latin typeface="Arial"/>
              </a:rPr>
              <a:t>Accuracy: moderate · MASE 1.06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Overweight equities of leading electronics exporters, particularly firms with high FDI content, to capture the near-term industrial acceleration.</a:t>
            </a:r>
          </a:p>
          <a:p>
            <a:r>
              <a:rPr sz="1100" b="0">
                <a:solidFill>
                  <a:srgbClr val="000000"/>
                </a:solidFill>
                <a:latin typeface="Georgia"/>
              </a:rPr>
              <a:t>• Hedge VND exposure through forwards or options to guard against potential currency volatility as global demand rebalances.</a:t>
            </a:r>
          </a:p>
          <a:p>
            <a:r>
              <a:rPr sz="1100" b="0">
                <a:solidFill>
                  <a:srgbClr val="000000"/>
                </a:solidFill>
                <a:latin typeface="Georgia"/>
              </a:rPr>
              <a:t>• Monitor public investment disbursement rates under NQ-180 and press for accelerated infrastructure spending to sustain factory output.</a:t>
            </a:r>
          </a:p>
          <a:p>
            <a:r>
              <a:rPr sz="1100" b="0">
                <a:solidFill>
                  <a:srgbClr val="000000"/>
                </a:solidFill>
                <a:latin typeface="Georgia"/>
              </a:rPr>
              <a:t>• Maintain low policy lending rates and consider targeted credit lines for high-value industrial projects to prolong the plateau in industrial growth.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CPI / Inflation Rate YoY YTD (VNIRYY)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4.4% (Jul 2026)</a:t>
            </a:r>
          </a:p>
          <a:p>
            <a:r>
              <a:rPr sz="1200" b="0">
                <a:solidFill>
                  <a:srgbClr val="000000"/>
                </a:solidFill>
                <a:latin typeface="Arial"/>
              </a:rPr>
              <a:t>Change: +0.01pp vs prior month</a:t>
            </a:r>
          </a:p>
          <a:p>
            <a:r>
              <a:rPr sz="1200" b="0">
                <a:solidFill>
                  <a:srgbClr val="000000"/>
                </a:solidFill>
                <a:latin typeface="Arial"/>
              </a:rPr>
              <a:t>12m forecast: 3.8% by Jul 2027 (80% band 1.2% to 6.5%)</a:t>
            </a:r>
          </a:p>
          <a:p>
            <a:r>
              <a:rPr sz="1200" b="0">
                <a:solidFill>
                  <a:srgbClr val="000000"/>
                </a:solidFill>
                <a:latin typeface="Arial"/>
              </a:rPr>
              <a:t>Accuracy: moderate · MASE 1.02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export-oriented manufacturing equities to capitalize on easing input cost pressure from moderating domestic inflation.</a:t>
            </a:r>
          </a:p>
          <a:p>
            <a:r>
              <a:rPr sz="1100" b="0">
                <a:solidFill>
                  <a:srgbClr val="000000"/>
                </a:solidFill>
                <a:latin typeface="Georgia"/>
              </a:rPr>
              <a:t>• FX hedges against the VND are advised to guard against currency risks if fiscal expansion outstrips monetary restraint.</a:t>
            </a:r>
          </a:p>
          <a:p>
            <a:r>
              <a:rPr sz="1100" b="0">
                <a:solidFill>
                  <a:srgbClr val="000000"/>
                </a:solidFill>
                <a:latin typeface="Georgia"/>
              </a:rPr>
              <a:t>• Policymakers should maintain SBV policy rates at current levels while deploying targeted fiscal measures to smooth energy price volatility.</a:t>
            </a:r>
          </a:p>
          <a:p>
            <a:r>
              <a:rPr sz="1100" b="0">
                <a:solidFill>
                  <a:srgbClr val="000000"/>
                </a:solidFill>
                <a:latin typeface="Georgia"/>
              </a:rPr>
              <a:t>• Market participants must watch global Brent crude trends and US Federal Reserve policy signals for signs of renewed inflationary pressures.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